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936" r:id="rId2"/>
    <p:sldMasterId id="2147483984" r:id="rId3"/>
  </p:sldMasterIdLst>
  <p:sldIdLst>
    <p:sldId id="256" r:id="rId4"/>
    <p:sldId id="257" r:id="rId5"/>
    <p:sldId id="259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69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9485" autoAdjust="0"/>
    <p:restoredTop sz="94660"/>
  </p:normalViewPr>
  <p:slideViewPr>
    <p:cSldViewPr>
      <p:cViewPr>
        <p:scale>
          <a:sx n="81" d="100"/>
          <a:sy n="81" d="100"/>
        </p:scale>
        <p:origin x="-566" y="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41104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98749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60546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57112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844936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041059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92363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6096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88575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344735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191332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05773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70C52DD-34D9-4EF4-ABE0-39A503631B21}" type="datetimeFigureOut">
              <a:rPr lang="es-ES" smtClean="0"/>
              <a:pPr/>
              <a:t>16/07/2015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99101D9-0DD9-4815-9CC2-C40BBC1FCD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hyperlink" Target="http://www.monografias.com/trabajos15/metodos-ensenanza/metodos-ensenanza.shtml" TargetMode="External"/><Relationship Id="rId7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onografias.com/trabajos35/sociedad/sociedad.shtml" TargetMode="External"/><Relationship Id="rId5" Type="http://schemas.openxmlformats.org/officeDocument/2006/relationships/hyperlink" Target="http://www.monografias.com/trabajos12/desorgan/desorgan.shtml" TargetMode="External"/><Relationship Id="rId4" Type="http://schemas.openxmlformats.org/officeDocument/2006/relationships/hyperlink" Target="http://www.monografias.com/trabajos11/conge/conge.shtm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860032" y="2636912"/>
            <a:ext cx="3513584" cy="2593975"/>
          </a:xfrm>
        </p:spPr>
        <p:txBody>
          <a:bodyPr>
            <a:normAutofit/>
          </a:bodyPr>
          <a:lstStyle/>
          <a:p>
            <a:pPr algn="ctr"/>
            <a:r>
              <a:rPr lang="es-ES" sz="4800" dirty="0" smtClean="0"/>
              <a:t>Práctica Pedagógica Investigativa</a:t>
            </a:r>
            <a:endParaRPr lang="es-ES" sz="4800" dirty="0"/>
          </a:p>
        </p:txBody>
      </p:sp>
      <p:pic>
        <p:nvPicPr>
          <p:cNvPr id="2050" name="Picture 2" descr="http://www.bibliotecanacional.gov.co/rnbp/sites/default/files/pnle_logo_fondo_trans1_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986" y="260648"/>
            <a:ext cx="5028414" cy="658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9749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026" name="Picture 2" descr="D:\DISEÑOS DE DIAPOSITIVAS\NIÑ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500034" y="571480"/>
            <a:ext cx="764386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/>
              <a:t>PREGUNTA PROBLÉMICA</a:t>
            </a:r>
            <a:endParaRPr lang="es-CO" sz="2800" dirty="0" smtClean="0"/>
          </a:p>
          <a:p>
            <a:r>
              <a:rPr lang="es-CO" sz="2800" dirty="0" smtClean="0"/>
              <a:t> </a:t>
            </a:r>
          </a:p>
          <a:p>
            <a:pPr lvl="0" algn="just"/>
            <a:r>
              <a:rPr lang="es-CO" sz="2800" dirty="0" smtClean="0"/>
              <a:t>¿Cómo influyen </a:t>
            </a:r>
            <a:r>
              <a:rPr lang="es-ES" sz="2800" dirty="0" smtClean="0"/>
              <a:t>los procesos didácticos de aprendizaje aplicados en preescolar y  básica primaria, en el desarrollo del pensamiento lógico matemático?</a:t>
            </a:r>
            <a:r>
              <a:rPr lang="es-CO" sz="2800" dirty="0" smtClean="0"/>
              <a:t> 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207736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D:\DISEÑOS DE DIAPOSITIVAS\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642910" y="785794"/>
            <a:ext cx="80010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b="1" dirty="0" smtClean="0"/>
              <a:t>Objetivo general:</a:t>
            </a:r>
          </a:p>
          <a:p>
            <a:endParaRPr lang="es-CO" sz="2000" b="1" dirty="0" smtClean="0"/>
          </a:p>
          <a:p>
            <a:endParaRPr lang="es-CO" sz="2000" dirty="0" smtClean="0"/>
          </a:p>
          <a:p>
            <a:r>
              <a:rPr lang="es-CO" b="1" dirty="0" smtClean="0"/>
              <a:t>Implementar  estrategias que conlleven al fortalecimiento del  pensamiento lógico matemático .</a:t>
            </a:r>
            <a:endParaRPr lang="es-CO" dirty="0" smtClean="0"/>
          </a:p>
          <a:p>
            <a:pPr algn="ctr"/>
            <a:endParaRPr lang="es-CO" dirty="0" smtClean="0"/>
          </a:p>
          <a:p>
            <a:pPr algn="ctr"/>
            <a:endParaRPr lang="es-CO" dirty="0" smtClean="0"/>
          </a:p>
          <a:p>
            <a:pPr algn="ctr"/>
            <a:endParaRPr lang="es-CO" dirty="0" smtClean="0"/>
          </a:p>
          <a:p>
            <a:pPr algn="ctr"/>
            <a:endParaRPr lang="es-CO" dirty="0"/>
          </a:p>
        </p:txBody>
      </p:sp>
      <p:pic>
        <p:nvPicPr>
          <p:cNvPr id="5" name="4 Imagen" descr="C:\Users\Otoniel\Documents\ESCUDO_ESCUELA_NORMAL_SUPERIOR_2010_A_COLO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5429264"/>
            <a:ext cx="857256" cy="91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1352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ISEÑOS DE DIAPOSITIVAS\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642910" y="785794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CO" dirty="0" smtClean="0"/>
          </a:p>
          <a:p>
            <a:pPr algn="ctr"/>
            <a:endParaRPr lang="es-CO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1137619"/>
            <a:ext cx="850112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Objetivos específicos: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O" sz="2000" b="1" dirty="0" smtClean="0"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algn="just"/>
            <a:r>
              <a:rPr lang="es-ES_tradnl" sz="2000" dirty="0"/>
              <a:t>Diagnosticar </a:t>
            </a:r>
            <a:r>
              <a:rPr lang="es-ES" sz="2000" dirty="0"/>
              <a:t>el desarrollo del pensamiento lógico matemático </a:t>
            </a:r>
            <a:r>
              <a:rPr lang="es-ES_tradnl" sz="2000" dirty="0" smtClean="0"/>
              <a:t>de </a:t>
            </a:r>
            <a:r>
              <a:rPr lang="es-ES_tradnl" sz="2000" dirty="0"/>
              <a:t>los estudiantes </a:t>
            </a:r>
            <a:r>
              <a:rPr lang="es-ES" sz="2000" dirty="0"/>
              <a:t>de preescolar y básica primaria .</a:t>
            </a:r>
          </a:p>
          <a:p>
            <a:pPr algn="just"/>
            <a:endParaRPr lang="es-ES_tradnl" sz="2000" dirty="0"/>
          </a:p>
          <a:p>
            <a:pPr algn="just"/>
            <a:r>
              <a:rPr lang="es-ES_tradnl" sz="2000" dirty="0"/>
              <a:t>Diseñar </a:t>
            </a:r>
            <a:r>
              <a:rPr lang="es-ES" sz="2000" dirty="0"/>
              <a:t>procesos didácticos de aprendizaje </a:t>
            </a:r>
            <a:r>
              <a:rPr lang="es-ES_tradnl" sz="2000" dirty="0" smtClean="0"/>
              <a:t>para </a:t>
            </a:r>
            <a:r>
              <a:rPr lang="es-ES_tradnl" sz="2000" dirty="0"/>
              <a:t>estudiantes </a:t>
            </a:r>
            <a:r>
              <a:rPr lang="es-ES" sz="2000" dirty="0"/>
              <a:t>de preescolar y básica primaria 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Evaluar </a:t>
            </a:r>
            <a:r>
              <a:rPr lang="es-ES" sz="2000" dirty="0" smtClean="0"/>
              <a:t>el desarrollo </a:t>
            </a:r>
            <a:r>
              <a:rPr lang="es-ES" sz="2000" dirty="0"/>
              <a:t>del pensamiento lógico matemático </a:t>
            </a:r>
            <a:r>
              <a:rPr lang="es-ES" sz="2000" dirty="0" smtClean="0"/>
              <a:t>antes </a:t>
            </a:r>
            <a:r>
              <a:rPr lang="es-ES" sz="2000" dirty="0"/>
              <a:t>y después   del proceso intervenido. </a:t>
            </a:r>
            <a:endParaRPr lang="es-ES" sz="2000" dirty="0" smtClean="0"/>
          </a:p>
          <a:p>
            <a:pPr algn="just"/>
            <a:r>
              <a:rPr lang="es-CO" sz="2000" dirty="0" smtClean="0"/>
              <a:t> </a:t>
            </a:r>
          </a:p>
        </p:txBody>
      </p:sp>
      <p:pic>
        <p:nvPicPr>
          <p:cNvPr id="5" name="4 Imagen" descr="C:\Users\Otoniel\Documents\ESCUDO_ESCUELA_NORMAL_SUPERIOR_2010_A_COLO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44" y="0"/>
            <a:ext cx="857256" cy="91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095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026" name="Picture 2" descr="D:\DISEÑOS DE DIAPOSITIVAS\NIÑ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500034" y="571480"/>
            <a:ext cx="764386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 </a:t>
            </a:r>
          </a:p>
          <a:p>
            <a:endParaRPr lang="es-CO" dirty="0"/>
          </a:p>
        </p:txBody>
      </p:sp>
      <p:sp>
        <p:nvSpPr>
          <p:cNvPr id="7" name="6 Rectángulo"/>
          <p:cNvSpPr/>
          <p:nvPr/>
        </p:nvSpPr>
        <p:spPr>
          <a:xfrm>
            <a:off x="642910" y="500042"/>
            <a:ext cx="807249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altLang="zh-CN" sz="3600" dirty="0" smtClean="0">
                <a:latin typeface="+mj-lt"/>
                <a:ea typeface="宋体" pitchFamily="2" charset="-122"/>
                <a:cs typeface="Tahoma" pitchFamily="34" charset="0"/>
              </a:rPr>
              <a:t>MEJORANDO EL PROCESO DE  ENSEÑANZA DE LAS MATEMÁTICAS EN EL SALÓN DE CLASE,  SE CONTRIBUYE AL DESARROLLO DEL </a:t>
            </a:r>
          </a:p>
          <a:p>
            <a:pPr algn="ctr"/>
            <a:r>
              <a:rPr lang="es-MX" sz="3600" dirty="0" smtClean="0">
                <a:latin typeface="+mj-lt"/>
                <a:ea typeface="宋体" pitchFamily="2" charset="-122"/>
                <a:cs typeface="Tahoma" pitchFamily="34" charset="0"/>
              </a:rPr>
              <a:t>PENSAMIENTO LÓGICO MATEMÁTICO</a:t>
            </a:r>
            <a:br>
              <a:rPr lang="es-MX" sz="3600" dirty="0" smtClean="0">
                <a:latin typeface="+mj-lt"/>
                <a:ea typeface="宋体" pitchFamily="2" charset="-122"/>
                <a:cs typeface="Tahoma" pitchFamily="34" charset="0"/>
              </a:rPr>
            </a:br>
            <a:endParaRPr lang="es-CO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115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1268760"/>
            <a:ext cx="7024744" cy="3744416"/>
          </a:xfrm>
        </p:spPr>
        <p:txBody>
          <a:bodyPr>
            <a:normAutofit fontScale="90000"/>
          </a:bodyPr>
          <a:lstStyle/>
          <a:p>
            <a:pPr algn="just"/>
            <a:r>
              <a:rPr lang="es-CO" dirty="0" smtClean="0"/>
              <a:t>Incidencia de  </a:t>
            </a:r>
            <a:r>
              <a:rPr lang="es-CO" dirty="0"/>
              <a:t>algunas ayudas educativas en el </a:t>
            </a:r>
            <a:br>
              <a:rPr lang="es-CO" dirty="0"/>
            </a:br>
            <a:r>
              <a:rPr lang="es-CO" dirty="0"/>
              <a:t>fomento de la  cultura de la gestión del riesgo a través de los temas de auto cuidado, solidaridad y trabajo colaborativo.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79824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PREGUNTA PROBLEMICA.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>
            <a:normAutofit lnSpcReduction="10000"/>
          </a:bodyPr>
          <a:lstStyle/>
          <a:p>
            <a:endParaRPr lang="es-CO" dirty="0" smtClean="0"/>
          </a:p>
          <a:p>
            <a:endParaRPr lang="es-CO" dirty="0"/>
          </a:p>
          <a:p>
            <a:r>
              <a:rPr lang="es-CO" dirty="0" smtClean="0"/>
              <a:t>¿</a:t>
            </a:r>
            <a:r>
              <a:rPr lang="es-CO" dirty="0"/>
              <a:t>Cómo inciden algunas ayudas educativas en el </a:t>
            </a:r>
            <a:endParaRPr lang="es-CO" dirty="0" smtClean="0"/>
          </a:p>
          <a:p>
            <a:pPr marL="68580" indent="0">
              <a:buNone/>
            </a:pPr>
            <a:r>
              <a:rPr lang="es-CO" dirty="0" smtClean="0"/>
              <a:t>fomento </a:t>
            </a:r>
            <a:r>
              <a:rPr lang="es-CO" dirty="0"/>
              <a:t>de la  cultura de la gestión del riesgo a través de los temas de auto cuidado, solidaridad y trabajo colaborativo. ?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07955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 general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2185468"/>
          </a:xfrm>
        </p:spPr>
        <p:txBody>
          <a:bodyPr>
            <a:normAutofit/>
          </a:bodyPr>
          <a:lstStyle/>
          <a:p>
            <a:r>
              <a:rPr lang="es-CO" dirty="0" smtClean="0"/>
              <a:t>Determinar la incidencia de algunas </a:t>
            </a:r>
            <a:r>
              <a:rPr lang="es-CO" dirty="0"/>
              <a:t>ayudas educativas en el </a:t>
            </a:r>
            <a:r>
              <a:rPr lang="es-CO" dirty="0" smtClean="0"/>
              <a:t>fomento </a:t>
            </a:r>
            <a:r>
              <a:rPr lang="es-CO" dirty="0"/>
              <a:t>de la  cultura de la gestión del riesgo a través de los temas de auto cuidado, solidaridad y trabajo </a:t>
            </a:r>
            <a:r>
              <a:rPr lang="es-CO" dirty="0" smtClean="0"/>
              <a:t>colaborativo.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17921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Objetivos Específicos.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endParaRPr lang="es-ES_tradnl" dirty="0"/>
          </a:p>
          <a:p>
            <a:pPr algn="just"/>
            <a:r>
              <a:rPr lang="es-ES_tradnl" dirty="0" smtClean="0"/>
              <a:t>Aplicar algunas ayudas educativas </a:t>
            </a:r>
            <a:r>
              <a:rPr lang="es-CO" dirty="0"/>
              <a:t>a través de los temas de auto cuidado, solidaridad y trabajo colaborativo. </a:t>
            </a:r>
            <a:endParaRPr lang="es-CO" dirty="0" smtClean="0"/>
          </a:p>
          <a:p>
            <a:pPr marL="68580" indent="0" algn="just">
              <a:buNone/>
            </a:pPr>
            <a:endParaRPr lang="es-ES" dirty="0"/>
          </a:p>
          <a:p>
            <a:pPr algn="just"/>
            <a:r>
              <a:rPr lang="es-ES" dirty="0"/>
              <a:t>Evaluar el </a:t>
            </a:r>
            <a:r>
              <a:rPr lang="es-ES" dirty="0" smtClean="0"/>
              <a:t>impacto de las ayudas educativas en la cultura de la gestión del riesgo. 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01855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1" descr="D:\DISEÑOS DE DIAPOSITIVAS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1000068" y="2643182"/>
            <a:ext cx="8143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</a:rPr>
              <a:t>INFLUENCIA  DE LA OBSERVACIÓN POR PARES EN LAS PRÁCTICAS PEDAGÓGICAS EN PREESCOLAR Y PRIMARIA DE LA ESCUELA NORMAL SUPERIOR DEL QUINDÍO</a:t>
            </a:r>
            <a:r>
              <a:rPr lang="es-CO" sz="2400" dirty="0" smtClean="0"/>
              <a:t/>
            </a:r>
            <a:br>
              <a:rPr lang="es-CO" sz="2400" dirty="0" smtClean="0"/>
            </a:br>
            <a:endParaRPr lang="es-CO" sz="2400" dirty="0"/>
          </a:p>
        </p:txBody>
      </p:sp>
      <p:pic>
        <p:nvPicPr>
          <p:cNvPr id="6" name="5 Imagen" descr="C:\Users\Otoniel\Documents\ESCUDO_ESCUELA_NORMAL_SUPERIOR_2010_A_COLO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428604"/>
            <a:ext cx="507338" cy="699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4146"/>
            <a:ext cx="9144000" cy="6813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024785" y="2201715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 </a:t>
            </a:r>
            <a:r>
              <a:rPr lang="es-CO" sz="2400" b="1" dirty="0" smtClean="0"/>
              <a:t>INCIDENCIA DE LAS HERRAMIENTAS DIDÁCTICAS EN EL APRENDIZAJE DE LAS   MATEMÁTICAS.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70695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Picture 2" descr="D:\DISEÑOS DE DIAPOSITIVAS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259632" y="112474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       </a:t>
            </a:r>
            <a:endParaRPr lang="es-CO" dirty="0"/>
          </a:p>
        </p:txBody>
      </p:sp>
      <p:sp>
        <p:nvSpPr>
          <p:cNvPr id="6" name="5 CuadroTexto"/>
          <p:cNvSpPr txBox="1"/>
          <p:nvPr/>
        </p:nvSpPr>
        <p:spPr>
          <a:xfrm>
            <a:off x="395536" y="1628800"/>
            <a:ext cx="84249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chemeClr val="bg1"/>
                </a:solidFill>
              </a:rPr>
              <a:t>     </a:t>
            </a:r>
            <a:r>
              <a:rPr lang="es-CO" sz="2000" b="1" dirty="0">
                <a:solidFill>
                  <a:schemeClr val="bg1"/>
                </a:solidFill>
              </a:rPr>
              <a:t>Objetivo general:</a:t>
            </a:r>
          </a:p>
          <a:p>
            <a:endParaRPr lang="es-CO" sz="2000" b="1" dirty="0">
              <a:solidFill>
                <a:schemeClr val="bg1"/>
              </a:solidFill>
            </a:endParaRPr>
          </a:p>
          <a:p>
            <a:endParaRPr lang="es-CO" sz="2000" dirty="0"/>
          </a:p>
          <a:p>
            <a:pPr algn="ctr"/>
            <a:r>
              <a:rPr lang="es-ES" b="1" dirty="0" smtClean="0"/>
              <a:t>Determinar la incidencia de las herramientas didácticas en el aprendizaje de las matemáticas.</a:t>
            </a:r>
            <a:r>
              <a:rPr lang="es-CO" b="1" dirty="0"/>
              <a:t/>
            </a:r>
            <a:br>
              <a:rPr lang="es-CO" b="1" dirty="0"/>
            </a:br>
            <a:endParaRPr lang="es-CO" b="1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50592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bibliotecanacional.gov.co/rnbp/sites/default/files/pnle_logo_fondo_trans1_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28600" y="-891480"/>
            <a:ext cx="6840760" cy="8952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11961" y="332656"/>
            <a:ext cx="3884186" cy="244827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s-ES_tradnl" dirty="0" smtClean="0"/>
              <a:t>«</a:t>
            </a:r>
            <a:r>
              <a:rPr lang="es-ES_tradnl" sz="3100" dirty="0"/>
              <a:t>A pesar de que leer es la base de casi todas las actividades que se llevan a cabo en la escuela, y de que la concepción de la lectura como acto comprensivo es aceptada por todo el mundo, la mayoría de investigaciones sobre las actividades de lectura en la escuela </a:t>
            </a:r>
            <a:r>
              <a:rPr lang="es-ES_tradnl" sz="3100" dirty="0" smtClean="0"/>
              <a:t>demuestran </a:t>
            </a:r>
            <a:r>
              <a:rPr lang="es-ES_tradnl" sz="3100" dirty="0"/>
              <a:t>que en ellas no se enseña a entender los textos». </a:t>
            </a:r>
            <a:endParaRPr lang="es-ES_tradnl" dirty="0" smtClean="0"/>
          </a:p>
          <a:p>
            <a:pPr marL="0" indent="0" algn="r">
              <a:buNone/>
            </a:pPr>
            <a:r>
              <a:rPr lang="es-ES_tradnl" b="1" dirty="0" smtClean="0"/>
              <a:t>Teresa </a:t>
            </a:r>
            <a:r>
              <a:rPr lang="es-ES_tradnl" b="1" dirty="0"/>
              <a:t>Colomer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08115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ISEÑOS DE DIAPOSITIVAS\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642910" y="785794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CO" dirty="0" smtClean="0"/>
          </a:p>
          <a:p>
            <a:pPr algn="ctr"/>
            <a:endParaRPr lang="es-CO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60402"/>
            <a:ext cx="8501122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Objetivos específicos: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O" sz="2000" b="1" dirty="0" smtClean="0"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2000" dirty="0" smtClean="0"/>
              <a:t>Desarrollar  </a:t>
            </a:r>
            <a:r>
              <a:rPr lang="es-CO" sz="2000" dirty="0"/>
              <a:t>una conciencia generalizada sobre el valor de la </a:t>
            </a:r>
            <a:r>
              <a:rPr lang="es-CO" sz="2000" dirty="0" smtClean="0"/>
              <a:t>educación </a:t>
            </a:r>
            <a:r>
              <a:rPr lang="es-CO" sz="2000" dirty="0"/>
              <a:t>habrá exigencia por aspirar a una </a:t>
            </a:r>
            <a:r>
              <a:rPr lang="es-CO" sz="2000" dirty="0">
                <a:hlinkClick r:id="rId3"/>
              </a:rPr>
              <a:t>enseñanza</a:t>
            </a:r>
            <a:r>
              <a:rPr lang="es-CO" sz="2000" dirty="0"/>
              <a:t> de </a:t>
            </a:r>
            <a:r>
              <a:rPr lang="es-CO" sz="2000" dirty="0">
                <a:hlinkClick r:id="rId4"/>
              </a:rPr>
              <a:t>calidad</a:t>
            </a:r>
            <a:r>
              <a:rPr lang="es-CO" sz="2000" dirty="0"/>
              <a:t> como meta optima para alcanzar el </a:t>
            </a:r>
            <a:r>
              <a:rPr lang="es-CO" sz="2000" dirty="0">
                <a:hlinkClick r:id="rId5"/>
              </a:rPr>
              <a:t>desarrollo</a:t>
            </a:r>
            <a:r>
              <a:rPr lang="es-CO" sz="2000" dirty="0"/>
              <a:t> sustentable y lograr una </a:t>
            </a:r>
            <a:r>
              <a:rPr lang="es-CO" sz="2000" dirty="0">
                <a:hlinkClick r:id="rId6"/>
              </a:rPr>
              <a:t>sociedad</a:t>
            </a:r>
            <a:r>
              <a:rPr lang="es-CO" sz="2000" dirty="0"/>
              <a:t> justa.</a:t>
            </a:r>
            <a:br>
              <a:rPr lang="es-CO" sz="2000" dirty="0"/>
            </a:br>
            <a:r>
              <a:rPr lang="es-CO" sz="2000" dirty="0"/>
              <a:t/>
            </a:r>
            <a:br>
              <a:rPr lang="es-CO" sz="2000" dirty="0"/>
            </a:br>
            <a:endParaRPr kumimoji="0" lang="es-C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Desarrollar un compromiso compartido hacia la excelencia, una provisión consistente de alto nivel y resultados mejorados para nuestros estudiantes.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C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Apropiar la observación por pares como un instrumento valioso e innovador a la hora de desarrollar las practicas pedagógicas por parte de los Maestros en formación.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CO" sz="2000" dirty="0" smtClean="0">
              <a:ea typeface="Calibri" pitchFamily="34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CO" sz="2000" dirty="0" smtClean="0"/>
              <a:t>Reflexionar sobre la prácticas pedagógicas en matemáticas y español para realizar planes con el objetivo de desarrollar habilidades profesionales propias y de sus colegas.</a:t>
            </a:r>
          </a:p>
          <a:p>
            <a:r>
              <a:rPr lang="es-CO" sz="2000" dirty="0" smtClean="0"/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C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5" name="4 Imagen" descr="C:\Users\Otoniel\Documents\ESCUDO_ESCUELA_NORMAL_SUPERIOR_2010_A_COLOR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86744" y="0"/>
            <a:ext cx="857256" cy="91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D:\DISEÑOS DE DIAPOSITIVAS\9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123230" y="0"/>
            <a:ext cx="9267230" cy="6858000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642910" y="980728"/>
            <a:ext cx="8061822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000" dirty="0" smtClean="0"/>
              <a:t>   Objetivos </a:t>
            </a:r>
            <a:r>
              <a:rPr lang="es-CO" sz="4000" dirty="0"/>
              <a:t>E</a:t>
            </a:r>
            <a:r>
              <a:rPr lang="es-CO" sz="4000" dirty="0" smtClean="0"/>
              <a:t>specíficos</a:t>
            </a:r>
          </a:p>
          <a:p>
            <a:endParaRPr lang="es-CO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CO" sz="2000" b="1" dirty="0" smtClean="0"/>
              <a:t>aplicar estrategias metodológicas con el uso de herramientas </a:t>
            </a:r>
          </a:p>
          <a:p>
            <a:r>
              <a:rPr lang="es-CO" sz="2000" b="1" dirty="0" smtClean="0"/>
              <a:t>    didácticas.</a:t>
            </a:r>
          </a:p>
          <a:p>
            <a:endParaRPr lang="es-CO" sz="20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CO" sz="2000" b="1" dirty="0" smtClean="0"/>
              <a:t>Determinar  el desarrollo de las habilidades y destrezas </a:t>
            </a:r>
          </a:p>
          <a:p>
            <a:r>
              <a:rPr lang="es-CO" sz="2000" b="1" dirty="0" smtClean="0"/>
              <a:t>     matemáticas en los estudiantes al Empoderarse de </a:t>
            </a:r>
          </a:p>
          <a:p>
            <a:r>
              <a:rPr lang="es-CO" sz="2000" b="1" dirty="0"/>
              <a:t> </a:t>
            </a:r>
            <a:r>
              <a:rPr lang="es-CO" sz="2000" b="1" dirty="0" smtClean="0"/>
              <a:t>    herramientas didácticas .</a:t>
            </a:r>
          </a:p>
          <a:p>
            <a:endParaRPr lang="es-CO" sz="2000" b="1" dirty="0"/>
          </a:p>
          <a:p>
            <a:endParaRPr lang="es-CO" sz="2000" b="1" dirty="0" smtClean="0"/>
          </a:p>
          <a:p>
            <a:endParaRPr lang="es-CO" dirty="0"/>
          </a:p>
          <a:p>
            <a:endParaRPr lang="es-CO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CO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CO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24182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026" name="Picture 2" descr="D:\DISEÑOS DE DIAPOSITIVAS\NIÑ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500034" y="571480"/>
            <a:ext cx="764386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/>
              <a:t>PREGUNTA PROBLÉMICA</a:t>
            </a:r>
            <a:endParaRPr lang="es-CO" sz="2800" dirty="0" smtClean="0"/>
          </a:p>
          <a:p>
            <a:r>
              <a:rPr lang="es-CO" sz="2800" dirty="0" smtClean="0"/>
              <a:t> </a:t>
            </a:r>
          </a:p>
          <a:p>
            <a:pPr lvl="0" algn="just"/>
            <a:r>
              <a:rPr lang="es-CO" sz="2800" dirty="0" smtClean="0"/>
              <a:t>¿Cómo influye la observación por pares en el fortalecimiento de las prácticas pedagógicas de los maestros en formación de la Escuela Normal Superior del Quindío, en las áreas de Español y Matemáticas? </a:t>
            </a:r>
          </a:p>
          <a:p>
            <a:r>
              <a:rPr lang="es-CO" sz="2800" dirty="0" smtClean="0"/>
              <a:t> </a:t>
            </a:r>
          </a:p>
          <a:p>
            <a:endParaRPr lang="es-CO" dirty="0"/>
          </a:p>
        </p:txBody>
      </p:sp>
      <p:pic>
        <p:nvPicPr>
          <p:cNvPr id="6" name="Picture 2" descr="D:\DISEÑOS DE DIAPOSITIVAS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96400" cy="7010400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940621" y="764704"/>
            <a:ext cx="1847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  <a:p>
            <a:endParaRPr lang="es-CO" dirty="0" smtClean="0"/>
          </a:p>
          <a:p>
            <a:endParaRPr lang="es-CO" dirty="0" smtClean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</p:txBody>
      </p:sp>
      <p:sp>
        <p:nvSpPr>
          <p:cNvPr id="7" name="6 Rectángulo"/>
          <p:cNvSpPr/>
          <p:nvPr/>
        </p:nvSpPr>
        <p:spPr>
          <a:xfrm>
            <a:off x="912954" y="404664"/>
            <a:ext cx="62587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O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Pregunta </a:t>
            </a:r>
            <a:r>
              <a:rPr lang="es-CO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problémica</a:t>
            </a:r>
            <a:endParaRPr lang="es-CO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78197" y="1641867"/>
            <a:ext cx="8665803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CO" sz="3600" dirty="0" smtClean="0"/>
              <a:t>Como </a:t>
            </a:r>
            <a:r>
              <a:rPr lang="es-CO" sz="3600" dirty="0"/>
              <a:t>optimizar el aprendizaje de las matemáticas en primaria con la implementación de herramientas didácticas ?</a:t>
            </a:r>
          </a:p>
          <a:p>
            <a:endParaRPr lang="es-CO" sz="5400" dirty="0"/>
          </a:p>
        </p:txBody>
      </p:sp>
    </p:spTree>
    <p:extLst>
      <p:ext uri="{BB962C8B-B14F-4D97-AF65-F5344CB8AC3E}">
        <p14:creationId xmlns:p14="http://schemas.microsoft.com/office/powerpoint/2010/main" xmlns="" val="202500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79512" y="3140968"/>
            <a:ext cx="8062912" cy="1470025"/>
          </a:xfrm>
        </p:spPr>
        <p:txBody>
          <a:bodyPr>
            <a:noAutofit/>
          </a:bodyPr>
          <a:lstStyle/>
          <a:p>
            <a:pPr algn="just"/>
            <a:r>
              <a:rPr lang="es-ES_tradnl" sz="3600" b="1" dirty="0"/>
              <a:t>Aprendizaje basado en el modelo de enseñanza para la </a:t>
            </a:r>
            <a:r>
              <a:rPr lang="es-ES_tradnl" sz="3600" b="1" dirty="0" smtClean="0"/>
              <a:t>colaboración, </a:t>
            </a:r>
            <a:r>
              <a:rPr lang="es-ES_tradnl" sz="3600" b="1" dirty="0"/>
              <a:t> en el desarrollo de competencias ciudadanas en los niños y niñas de la comunidad Quindiana. 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xmlns="" val="35050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844824"/>
            <a:ext cx="7315200" cy="1595271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es-ES_tradnl" sz="2800" dirty="0"/>
              <a:t>¿Cuáles son los factores que posibilitan el fortalecimiento de las competencias ciudadanas  a través de la aplicación de la estrategia del modelo de enseñanza para la colaboración en los niños y niñas de la comunidad Quindiana</a:t>
            </a:r>
            <a:r>
              <a:rPr lang="es-ES_tradnl" sz="2800" dirty="0" smtClean="0"/>
              <a:t>?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232097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 general </a:t>
            </a:r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s-CO" dirty="0" smtClean="0"/>
              <a:t>Determinar el </a:t>
            </a:r>
            <a:r>
              <a:rPr lang="es-CO" dirty="0"/>
              <a:t>desarrollo de las competencias ciudadanas  alcanzadas en los niños y niñas de la comunidad educativa  por medio de la aplicación de la estrategia basadas en el modelo de enseñanza para la colaboración en las aulas de clase.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36415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 específicos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es-CO" dirty="0" smtClean="0"/>
              <a:t>Identificar los factores que posibilitan el desarrollo de las competencias ciudadanas  a través de la aplicación de estrategias basadas en el modelo de enseñanza para la colaboración en las aulas de clase de los niños y niñas de la comunidad Quindiana. </a:t>
            </a:r>
          </a:p>
          <a:p>
            <a:pPr lvl="0" algn="just"/>
            <a:endParaRPr lang="es-ES" dirty="0"/>
          </a:p>
          <a:p>
            <a:pPr lvl="0" algn="just"/>
            <a:r>
              <a:rPr lang="es-CO" dirty="0" smtClean="0"/>
              <a:t>Aplicar estrategias </a:t>
            </a:r>
            <a:r>
              <a:rPr lang="es-CO" dirty="0"/>
              <a:t>de enseñanza para la colaboración y el fortalecimiento de competencias ciudadanas para niños y niñas de la comunidad </a:t>
            </a:r>
            <a:r>
              <a:rPr lang="es-CO" dirty="0" smtClean="0"/>
              <a:t>Quindiana.</a:t>
            </a:r>
          </a:p>
          <a:p>
            <a:pPr lvl="0" algn="just"/>
            <a:endParaRPr lang="es-CO" dirty="0"/>
          </a:p>
          <a:p>
            <a:pPr algn="just"/>
            <a:r>
              <a:rPr lang="es-CO" dirty="0" smtClean="0"/>
              <a:t>Evaluar el impacto en la aplicación de </a:t>
            </a:r>
            <a:r>
              <a:rPr lang="es-CO" dirty="0"/>
              <a:t>estrategias de enseñanza para la colaboración y el fortalecimiento de competencias ciudadanas para niños y niñas de la comunidad Quindiana</a:t>
            </a:r>
            <a:r>
              <a:rPr lang="es-CO" dirty="0" smtClean="0"/>
              <a:t>.</a:t>
            </a:r>
          </a:p>
          <a:p>
            <a:pPr lvl="0" algn="just"/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74587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42910" y="1500174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3600" dirty="0" smtClean="0"/>
              <a:t>La promoción lectora en el desarrollo de competencias comunicativas de los estudiantes de preescolar y básica </a:t>
            </a:r>
            <a:r>
              <a:rPr lang="es-ES" sz="3600" dirty="0"/>
              <a:t>primaria </a:t>
            </a:r>
            <a:r>
              <a:rPr lang="es-ES" sz="3600" dirty="0" smtClean="0"/>
              <a:t>.</a:t>
            </a:r>
            <a:endParaRPr lang="es-ES" sz="3600" dirty="0"/>
          </a:p>
        </p:txBody>
      </p:sp>
      <p:pic>
        <p:nvPicPr>
          <p:cNvPr id="4" name="Picture 2" descr="http://www.colombiaaprende.edu.co/html/micrositios/1752/propertynames-3032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1430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2132856"/>
            <a:ext cx="7620000" cy="3845024"/>
          </a:xfrm>
        </p:spPr>
        <p:txBody>
          <a:bodyPr/>
          <a:lstStyle/>
          <a:p>
            <a:pPr marL="0" indent="0" algn="ctr">
              <a:buNone/>
            </a:pPr>
            <a:r>
              <a:rPr lang="es-ES_tradnl" sz="4000" b="1" dirty="0"/>
              <a:t>¿Cómo </a:t>
            </a:r>
            <a:r>
              <a:rPr lang="es-ES_tradnl" sz="4000" b="1" dirty="0" smtClean="0"/>
              <a:t>contribuye </a:t>
            </a:r>
            <a:r>
              <a:rPr lang="es-ES_tradnl" sz="4000" b="1" dirty="0"/>
              <a:t>la promoción lectora </a:t>
            </a:r>
            <a:r>
              <a:rPr lang="es-ES_tradnl" sz="4000" b="1" dirty="0" smtClean="0"/>
              <a:t>al desarrollo </a:t>
            </a:r>
            <a:r>
              <a:rPr lang="es-ES_tradnl" sz="4000" b="1" dirty="0"/>
              <a:t>de competencias comunicativas de los estudiantes </a:t>
            </a:r>
            <a:r>
              <a:rPr lang="es-ES_tradnl" sz="4000" b="1" dirty="0" smtClean="0"/>
              <a:t>de preescolar </a:t>
            </a:r>
            <a:r>
              <a:rPr lang="es-ES_tradnl" sz="4000" b="1" dirty="0"/>
              <a:t>y básica primaria </a:t>
            </a:r>
            <a:r>
              <a:rPr lang="es-ES_tradnl" sz="4000" b="1" dirty="0" smtClean="0"/>
              <a:t>?</a:t>
            </a:r>
            <a:endParaRPr lang="es-ES" dirty="0"/>
          </a:p>
        </p:txBody>
      </p:sp>
      <p:pic>
        <p:nvPicPr>
          <p:cNvPr id="5" name="Picture 2" descr="http://www.colombiaaprende.edu.co/html/micrositios/1752/propertynames-3032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927"/>
            <a:ext cx="91440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2111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1537855"/>
            <a:ext cx="7620000" cy="1143000"/>
          </a:xfrm>
        </p:spPr>
        <p:txBody>
          <a:bodyPr/>
          <a:lstStyle/>
          <a:p>
            <a:r>
              <a:rPr lang="es-ES" dirty="0" smtClean="0"/>
              <a:t>Objetivo General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2708920"/>
            <a:ext cx="7620000" cy="25202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3200" dirty="0" smtClean="0"/>
              <a:t>Implementar </a:t>
            </a:r>
            <a:r>
              <a:rPr lang="es-ES" sz="3200" dirty="0"/>
              <a:t>estrategias de promoción lectora que permitan fortalecer en los estudiantes de preescolar y básica primaria . procesos de comprensión lectora</a:t>
            </a:r>
          </a:p>
          <a:p>
            <a:endParaRPr lang="es-ES" dirty="0"/>
          </a:p>
        </p:txBody>
      </p:sp>
      <p:pic>
        <p:nvPicPr>
          <p:cNvPr id="5" name="Picture 2" descr="http://www.colombiaaprende.edu.co/html/micrositios/1752/propertynames-3032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1184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95536" y="1268760"/>
            <a:ext cx="7620000" cy="998984"/>
          </a:xfrm>
        </p:spPr>
        <p:txBody>
          <a:bodyPr/>
          <a:lstStyle/>
          <a:p>
            <a:r>
              <a:rPr lang="es-ES" dirty="0" smtClean="0"/>
              <a:t>Objetivos Específicos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5184" y="2132856"/>
            <a:ext cx="7393632" cy="42679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sz="2400" dirty="0" smtClean="0"/>
              <a:t>Diagnosticar </a:t>
            </a:r>
            <a:r>
              <a:rPr lang="es-ES_tradnl" sz="2400" dirty="0"/>
              <a:t>los niveles de comprensión lectora de los estudiantes </a:t>
            </a:r>
            <a:r>
              <a:rPr lang="es-ES" sz="2400" dirty="0"/>
              <a:t>de preescolar y básica primaria .</a:t>
            </a:r>
          </a:p>
          <a:p>
            <a:pPr marL="0" indent="0" algn="just">
              <a:buNone/>
            </a:pPr>
            <a:endParaRPr lang="es-ES_tradnl" sz="2400" dirty="0"/>
          </a:p>
          <a:p>
            <a:pPr marL="0" indent="0" algn="just">
              <a:buNone/>
            </a:pPr>
            <a:r>
              <a:rPr lang="es-ES_tradnl" sz="2400" dirty="0" smtClean="0"/>
              <a:t>Diseñar </a:t>
            </a:r>
            <a:r>
              <a:rPr lang="es-ES_tradnl" sz="2400" dirty="0"/>
              <a:t>una propuesta didáctica de promoción lectora para </a:t>
            </a:r>
            <a:r>
              <a:rPr lang="es-ES_tradnl" sz="2400" dirty="0" smtClean="0"/>
              <a:t>estudiantes </a:t>
            </a:r>
            <a:r>
              <a:rPr lang="es-ES" sz="2400" dirty="0" smtClean="0"/>
              <a:t>de </a:t>
            </a:r>
            <a:r>
              <a:rPr lang="es-ES" sz="2400" dirty="0"/>
              <a:t>preescolar y básica primaria </a:t>
            </a:r>
            <a:r>
              <a:rPr lang="es-ES" sz="2400" dirty="0" smtClean="0"/>
              <a:t>.</a:t>
            </a:r>
          </a:p>
          <a:p>
            <a:pPr marL="0" indent="0" algn="just">
              <a:buNone/>
            </a:pPr>
            <a:endParaRPr lang="es-ES" sz="2400" dirty="0"/>
          </a:p>
          <a:p>
            <a:pPr marL="0" indent="0" algn="just">
              <a:buNone/>
            </a:pPr>
            <a:r>
              <a:rPr lang="es-ES" sz="2400" dirty="0" smtClean="0"/>
              <a:t>Evaluar los niveles de  comprensión lectora antes y después   del proceso intervenido. </a:t>
            </a:r>
          </a:p>
          <a:p>
            <a:pPr marL="0" indent="0" algn="just">
              <a:buNone/>
            </a:pPr>
            <a:endParaRPr lang="es-ES" dirty="0"/>
          </a:p>
          <a:p>
            <a:endParaRPr lang="es-ES" dirty="0"/>
          </a:p>
        </p:txBody>
      </p:sp>
      <p:pic>
        <p:nvPicPr>
          <p:cNvPr id="1026" name="Picture 2" descr="http://www.colombiaaprende.edu.co/html/micrositios/1752/propertynames-3032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9155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bibliotecanacional.gov.co/rnbp/sites/default/files/pnle_logo_fondo_trans1_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12335"/>
            <a:ext cx="5028414" cy="658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8577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PENSAMIENTO LÓGICO MATEMÁTICO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smtClean="0"/>
              <a:t>Se entiende por pensamiento lógico matemático el conjunto de habilidades que permiten resolver operaciones básicas, analizar información, hacer uso del pensamiento reflexivo y del conocimiento del mundo que nos rodea, para aplicarlo a la vida cotidiana. </a:t>
            </a:r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2559"/>
            <a:ext cx="9144000" cy="6777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475656" y="23488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  <p:sp>
        <p:nvSpPr>
          <p:cNvPr id="7" name="6 CuadroTexto"/>
          <p:cNvSpPr txBox="1"/>
          <p:nvPr/>
        </p:nvSpPr>
        <p:spPr>
          <a:xfrm>
            <a:off x="611560" y="375692"/>
            <a:ext cx="74332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 smtClean="0"/>
          </a:p>
          <a:p>
            <a:endParaRPr lang="es-CO" dirty="0"/>
          </a:p>
          <a:p>
            <a:pPr algn="just"/>
            <a:endParaRPr lang="es-CO" dirty="0" smtClean="0"/>
          </a:p>
          <a:p>
            <a:pPr algn="just"/>
            <a:r>
              <a:rPr lang="es-CO" b="1" dirty="0" smtClean="0"/>
              <a:t>Se </a:t>
            </a:r>
            <a:r>
              <a:rPr lang="es-CO" b="1" dirty="0"/>
              <a:t>entiende por pensamiento lógico matemático el conjunto de habilidades que permiten resolver operaciones básicas, analizar información, hacer uso del pensamiento reflexivo y del conocimiento del mundo que nos rodea, para aplicarlo a la vida cotidiana. </a:t>
            </a:r>
          </a:p>
        </p:txBody>
      </p:sp>
      <p:sp>
        <p:nvSpPr>
          <p:cNvPr id="9" name="8 Rectángulo"/>
          <p:cNvSpPr/>
          <p:nvPr/>
        </p:nvSpPr>
        <p:spPr>
          <a:xfrm>
            <a:off x="-429146" y="3383285"/>
            <a:ext cx="96587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PENSAMIENTO LÓGICO MATEMÁTICO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255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1" descr="D:\DISEÑOS DE DIAPOSITIVAS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5 Imagen" descr="C:\Users\Otoniel\Documents\ESCUDO_ESCUELA_NORMAL_SUPERIOR_2010_A_COLO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428604"/>
            <a:ext cx="507338" cy="699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1907704" y="2357429"/>
            <a:ext cx="60944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b="1" dirty="0" smtClean="0">
                <a:solidFill>
                  <a:schemeClr val="bg1"/>
                </a:solidFill>
              </a:rPr>
              <a:t>INFLUENCIA DE LOS PROCESOS DIDACTICOS DE APRENDIZAJE APLICADOS</a:t>
            </a:r>
          </a:p>
          <a:p>
            <a:pPr algn="just"/>
            <a:r>
              <a:rPr lang="es-CO" b="1" dirty="0" smtClean="0">
                <a:solidFill>
                  <a:schemeClr val="bg1"/>
                </a:solidFill>
              </a:rPr>
              <a:t>EN PREESCOLAR Y  BÁSICA PRIMARIA, EN EL DESARROLLO DEL PENSAMIENTO LÓGICO MATEMÁTICO.</a:t>
            </a:r>
          </a:p>
        </p:txBody>
      </p:sp>
    </p:spTree>
    <p:extLst>
      <p:ext uri="{BB962C8B-B14F-4D97-AF65-F5344CB8AC3E}">
        <p14:creationId xmlns:p14="http://schemas.microsoft.com/office/powerpoint/2010/main" xmlns="" val="291333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río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406</TotalTime>
  <Words>740</Words>
  <Application>Microsoft Office PowerPoint</Application>
  <PresentationFormat>Presentación en pantalla (4:3)</PresentationFormat>
  <Paragraphs>106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25</vt:i4>
      </vt:variant>
    </vt:vector>
  </HeadingPairs>
  <TitlesOfParts>
    <vt:vector size="28" baseType="lpstr">
      <vt:lpstr>Austin</vt:lpstr>
      <vt:lpstr>Tema de Office</vt:lpstr>
      <vt:lpstr>Brío</vt:lpstr>
      <vt:lpstr>Práctica Pedagógica Investigativa</vt:lpstr>
      <vt:lpstr>Diapositiva 2</vt:lpstr>
      <vt:lpstr>Diapositiva 3</vt:lpstr>
      <vt:lpstr>Diapositiva 4</vt:lpstr>
      <vt:lpstr>Objetivo General</vt:lpstr>
      <vt:lpstr>Objetivos Específicos</vt:lpstr>
      <vt:lpstr>Diapositiva 7</vt:lpstr>
      <vt:lpstr>PENSAMIENTO LÓGICO MATEMÁTICO</vt:lpstr>
      <vt:lpstr>Diapositiva 9</vt:lpstr>
      <vt:lpstr>Diapositiva 10</vt:lpstr>
      <vt:lpstr>Diapositiva 11</vt:lpstr>
      <vt:lpstr>Diapositiva 12</vt:lpstr>
      <vt:lpstr>Diapositiva 13</vt:lpstr>
      <vt:lpstr>Incidencia de  algunas ayudas educativas en el  fomento de la  cultura de la gestión del riesgo a través de los temas de auto cuidado, solidaridad y trabajo colaborativo.</vt:lpstr>
      <vt:lpstr>PREGUNTA PROBLEMICA.</vt:lpstr>
      <vt:lpstr>Objetivo general</vt:lpstr>
      <vt:lpstr>Objetivos Específicos. </vt:lpstr>
      <vt:lpstr>Diapositiva 18</vt:lpstr>
      <vt:lpstr>Diapositiva 19</vt:lpstr>
      <vt:lpstr>Diapositiva 20</vt:lpstr>
      <vt:lpstr>Diapositiva 21</vt:lpstr>
      <vt:lpstr>Aprendizaje basado en el modelo de enseñanza para la colaboración,  en el desarrollo de competencias ciudadanas en los niños y niñas de la comunidad Quindiana. </vt:lpstr>
      <vt:lpstr>Diapositiva 23</vt:lpstr>
      <vt:lpstr>Objetivo general </vt:lpstr>
      <vt:lpstr>Objetivos específicos </vt:lpstr>
    </vt:vector>
  </TitlesOfParts>
  <Company>Luffi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pc2</cp:lastModifiedBy>
  <cp:revision>15</cp:revision>
  <dcterms:created xsi:type="dcterms:W3CDTF">2015-07-16T03:23:44Z</dcterms:created>
  <dcterms:modified xsi:type="dcterms:W3CDTF">2015-07-17T00:12:11Z</dcterms:modified>
</cp:coreProperties>
</file>