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95" r:id="rId7"/>
    <p:sldId id="262" r:id="rId8"/>
    <p:sldId id="263" r:id="rId9"/>
    <p:sldId id="264" r:id="rId10"/>
    <p:sldId id="305" r:id="rId11"/>
    <p:sldId id="314" r:id="rId12"/>
    <p:sldId id="322" r:id="rId13"/>
    <p:sldId id="265" r:id="rId14"/>
    <p:sldId id="296" r:id="rId15"/>
    <p:sldId id="266" r:id="rId16"/>
    <p:sldId id="267" r:id="rId17"/>
    <p:sldId id="268" r:id="rId18"/>
    <p:sldId id="299" r:id="rId19"/>
    <p:sldId id="269" r:id="rId20"/>
    <p:sldId id="300" r:id="rId21"/>
    <p:sldId id="271" r:id="rId22"/>
    <p:sldId id="306" r:id="rId23"/>
    <p:sldId id="272" r:id="rId24"/>
    <p:sldId id="273" r:id="rId25"/>
    <p:sldId id="301" r:id="rId26"/>
    <p:sldId id="274" r:id="rId27"/>
    <p:sldId id="309" r:id="rId28"/>
    <p:sldId id="307" r:id="rId29"/>
    <p:sldId id="312" r:id="rId30"/>
    <p:sldId id="275" r:id="rId31"/>
    <p:sldId id="308" r:id="rId32"/>
    <p:sldId id="278" r:id="rId33"/>
    <p:sldId id="279" r:id="rId34"/>
    <p:sldId id="280" r:id="rId35"/>
    <p:sldId id="281" r:id="rId36"/>
    <p:sldId id="320" r:id="rId37"/>
    <p:sldId id="282" r:id="rId38"/>
    <p:sldId id="313" r:id="rId39"/>
    <p:sldId id="283" r:id="rId40"/>
    <p:sldId id="284" r:id="rId41"/>
    <p:sldId id="310" r:id="rId42"/>
    <p:sldId id="285" r:id="rId43"/>
    <p:sldId id="311" r:id="rId44"/>
    <p:sldId id="286" r:id="rId45"/>
    <p:sldId id="287" r:id="rId46"/>
    <p:sldId id="288" r:id="rId47"/>
    <p:sldId id="321" r:id="rId48"/>
    <p:sldId id="289" r:id="rId49"/>
    <p:sldId id="290" r:id="rId50"/>
    <p:sldId id="316" r:id="rId51"/>
    <p:sldId id="303" r:id="rId52"/>
    <p:sldId id="291" r:id="rId53"/>
    <p:sldId id="304" r:id="rId54"/>
    <p:sldId id="317" r:id="rId55"/>
    <p:sldId id="318" r:id="rId56"/>
    <p:sldId id="319" r:id="rId57"/>
    <p:sldId id="293" r:id="rId58"/>
    <p:sldId id="292" r:id="rId5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ora\Dropbox\Ciudadela%20del%20Sur%202022\Pruebas%20saber\Analisis%20CISU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Global!$E$2</c:f>
              <c:strCache>
                <c:ptCount val="1"/>
                <c:pt idx="0">
                  <c:v>Promedio Puntaje Global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rgbClr val="00206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3C5B-4D89-82DB-05967A597FFB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rgbClr val="7030A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3C5B-4D89-82DB-05967A597FF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3C5B-4D89-82DB-05967A597FF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3C5B-4D89-82DB-05967A597FFB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C5B-4D89-82DB-05967A597FFB}"/>
                </c:ext>
              </c:extLst>
            </c:dLbl>
            <c:dLbl>
              <c:idx val="8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A1778297-7A99-4F78-B635-78DE6B246ED0}" type="VALUE">
                      <a:rPr lang="en-US" sz="1100"/>
                      <a:pPr>
                        <a:defRPr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C5B-4D89-82DB-05967A597F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Global!$C$3:$C$33</c:f>
              <c:strCache>
                <c:ptCount val="31"/>
                <c:pt idx="0">
                  <c:v>Colombia</c:v>
                </c:pt>
                <c:pt idx="1">
                  <c:v>Armenia</c:v>
                </c:pt>
                <c:pt idx="2">
                  <c:v>CASD HERMOGENES MAZA</c:v>
                </c:pt>
                <c:pt idx="3">
                  <c:v>NUSEFA</c:v>
                </c:pt>
                <c:pt idx="4">
                  <c:v>TERESITA MONTES</c:v>
                </c:pt>
                <c:pt idx="5">
                  <c:v>LAURA VICUÑA </c:v>
                </c:pt>
                <c:pt idx="6">
                  <c:v>ESCUELA NORMAL SUPERIOR</c:v>
                </c:pt>
                <c:pt idx="7">
                  <c:v>MARCELINO CHAMPAGNAT </c:v>
                </c:pt>
                <c:pt idx="8">
                  <c:v>CIUDADELA DEL SUR</c:v>
                </c:pt>
                <c:pt idx="9">
                  <c:v>LOS QUINDOS</c:v>
                </c:pt>
                <c:pt idx="10">
                  <c:v>RUFINO JOSE CUERVO SUR</c:v>
                </c:pt>
                <c:pt idx="11">
                  <c:v>CIUDAD DORADA</c:v>
                </c:pt>
                <c:pt idx="12">
                  <c:v>EUDORO GRANADA</c:v>
                </c:pt>
                <c:pt idx="13">
                  <c:v>RUFINO JOSE CUERVO CENTRO</c:v>
                </c:pt>
                <c:pt idx="14">
                  <c:v>CAMARA JUNIOR</c:v>
                </c:pt>
                <c:pt idx="15">
                  <c:v>NUESTRA SEÑORA DE BELEN</c:v>
                </c:pt>
                <c:pt idx="16">
                  <c:v>SANTA TERESA DE JESUS</c:v>
                </c:pt>
                <c:pt idx="17">
                  <c:v>ENRIQUE OLAYA HERRERA</c:v>
                </c:pt>
                <c:pt idx="18">
                  <c:v>EL CAIMO</c:v>
                </c:pt>
                <c:pt idx="19">
                  <c:v>CIUDADELA DE OCCIDENTE</c:v>
                </c:pt>
                <c:pt idx="20">
                  <c:v>LA ADIELA</c:v>
                </c:pt>
                <c:pt idx="21">
                  <c:v>INEM JOSE CELESTINO MUTIS</c:v>
                </c:pt>
                <c:pt idx="22">
                  <c:v>BOSQUES DE PINARES</c:v>
                </c:pt>
                <c:pt idx="23">
                  <c:v>GUSTAVO MATAMOROS D COSTA</c:v>
                </c:pt>
                <c:pt idx="24">
                  <c:v>NACIONAL JESUS MARIA OCAMPO</c:v>
                </c:pt>
                <c:pt idx="25">
                  <c:v>CRISTOBAL COLON</c:v>
                </c:pt>
                <c:pt idx="26">
                  <c:v>LAS COLINAS</c:v>
                </c:pt>
                <c:pt idx="27">
                  <c:v>CAMILO TORRES</c:v>
                </c:pt>
                <c:pt idx="28">
                  <c:v>INSTITUTO TECNICO INDUSTRIAL</c:v>
                </c:pt>
                <c:pt idx="29">
                  <c:v>CIUDADELA CUYABRA</c:v>
                </c:pt>
                <c:pt idx="30">
                  <c:v>REPUBLICA DE FRANCIA</c:v>
                </c:pt>
              </c:strCache>
            </c:strRef>
          </c:cat>
          <c:val>
            <c:numRef>
              <c:f>Global!$E$3:$E$33</c:f>
              <c:numCache>
                <c:formatCode>0</c:formatCode>
                <c:ptCount val="31"/>
                <c:pt idx="0">
                  <c:v>254</c:v>
                </c:pt>
                <c:pt idx="1">
                  <c:v>274</c:v>
                </c:pt>
                <c:pt idx="2" formatCode="General">
                  <c:v>314</c:v>
                </c:pt>
                <c:pt idx="3" formatCode="General">
                  <c:v>298</c:v>
                </c:pt>
                <c:pt idx="4" formatCode="General">
                  <c:v>296</c:v>
                </c:pt>
                <c:pt idx="5" formatCode="General">
                  <c:v>290</c:v>
                </c:pt>
                <c:pt idx="6" formatCode="General">
                  <c:v>285</c:v>
                </c:pt>
                <c:pt idx="7" formatCode="General">
                  <c:v>283</c:v>
                </c:pt>
                <c:pt idx="8" formatCode="General">
                  <c:v>283</c:v>
                </c:pt>
                <c:pt idx="9" formatCode="General">
                  <c:v>276</c:v>
                </c:pt>
                <c:pt idx="10" formatCode="General">
                  <c:v>274</c:v>
                </c:pt>
                <c:pt idx="11" formatCode="General">
                  <c:v>270</c:v>
                </c:pt>
                <c:pt idx="12" formatCode="General">
                  <c:v>268</c:v>
                </c:pt>
                <c:pt idx="13" formatCode="General">
                  <c:v>267</c:v>
                </c:pt>
                <c:pt idx="14" formatCode="General">
                  <c:v>257</c:v>
                </c:pt>
                <c:pt idx="15" formatCode="General">
                  <c:v>254</c:v>
                </c:pt>
                <c:pt idx="16" formatCode="General">
                  <c:v>251</c:v>
                </c:pt>
                <c:pt idx="17" formatCode="General">
                  <c:v>251</c:v>
                </c:pt>
                <c:pt idx="18" formatCode="General">
                  <c:v>250</c:v>
                </c:pt>
                <c:pt idx="19" formatCode="General">
                  <c:v>247</c:v>
                </c:pt>
                <c:pt idx="20" formatCode="General">
                  <c:v>246</c:v>
                </c:pt>
                <c:pt idx="21" formatCode="General">
                  <c:v>246</c:v>
                </c:pt>
                <c:pt idx="22" formatCode="General">
                  <c:v>244</c:v>
                </c:pt>
                <c:pt idx="23" formatCode="General">
                  <c:v>243</c:v>
                </c:pt>
                <c:pt idx="24" formatCode="General">
                  <c:v>239</c:v>
                </c:pt>
                <c:pt idx="25" formatCode="General">
                  <c:v>237</c:v>
                </c:pt>
                <c:pt idx="26" formatCode="General">
                  <c:v>235</c:v>
                </c:pt>
                <c:pt idx="27" formatCode="General">
                  <c:v>228</c:v>
                </c:pt>
                <c:pt idx="28" formatCode="General">
                  <c:v>226</c:v>
                </c:pt>
                <c:pt idx="29">
                  <c:v>216</c:v>
                </c:pt>
                <c:pt idx="30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5B-4D89-82DB-05967A597F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25943568"/>
        <c:axId val="1025950640"/>
      </c:barChart>
      <c:catAx>
        <c:axId val="102594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5950640"/>
        <c:crosses val="autoZero"/>
        <c:auto val="1"/>
        <c:lblAlgn val="ctr"/>
        <c:lblOffset val="100"/>
        <c:noMultiLvlLbl val="0"/>
      </c:catAx>
      <c:valAx>
        <c:axId val="102595064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594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526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00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979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396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9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8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541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867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301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06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988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604E4-555F-4231-9557-8F2F7128A8A8}" type="datetimeFigureOut">
              <a:rPr lang="es-CO" smtClean="0"/>
              <a:t>27/02/2023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8CE4B-F5F7-4B36-86E9-CFF4C3A8E1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5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1821810" y="1624454"/>
            <a:ext cx="888254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BIENVENIDOS</a:t>
            </a:r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LA RENDICION DE CUENTAS 2022</a:t>
            </a:r>
          </a:p>
        </p:txBody>
      </p:sp>
    </p:spTree>
    <p:extLst>
      <p:ext uri="{BB962C8B-B14F-4D97-AF65-F5344CB8AC3E}">
        <p14:creationId xmlns:p14="http://schemas.microsoft.com/office/powerpoint/2010/main" val="41115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93" y="1800521"/>
            <a:ext cx="8474258" cy="36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32" y="1552305"/>
            <a:ext cx="3664014" cy="24447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270" y="1585864"/>
            <a:ext cx="3616724" cy="24111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667" y="4097478"/>
            <a:ext cx="3710183" cy="24713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129" y="1585864"/>
            <a:ext cx="2374014" cy="42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604" y="4299187"/>
            <a:ext cx="4518638" cy="20311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r="719" b="13583"/>
          <a:stretch/>
        </p:blipFill>
        <p:spPr>
          <a:xfrm>
            <a:off x="1102704" y="1562025"/>
            <a:ext cx="3477685" cy="22717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552" y="1454239"/>
            <a:ext cx="3493311" cy="26215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984" y="2110651"/>
            <a:ext cx="2375819" cy="31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264836" y="1598968"/>
            <a:ext cx="97480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ACOMPAÑAMIENTO A LOS PADRES DE FAMILIA</a:t>
            </a:r>
          </a:p>
        </p:txBody>
      </p:sp>
    </p:spTree>
    <p:extLst>
      <p:ext uri="{BB962C8B-B14F-4D97-AF65-F5344CB8AC3E}">
        <p14:creationId xmlns:p14="http://schemas.microsoft.com/office/powerpoint/2010/main" val="19939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52" y="1405712"/>
            <a:ext cx="5687015" cy="2562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141" y="1405713"/>
            <a:ext cx="3322608" cy="4139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633" y="4179310"/>
            <a:ext cx="2587693" cy="16362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689" y="4179310"/>
            <a:ext cx="2582265" cy="16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6" y="246425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015339" y="12350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 LABORAL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689" r="17837"/>
          <a:stretch/>
        </p:blipFill>
        <p:spPr>
          <a:xfrm>
            <a:off x="8542748" y="3121876"/>
            <a:ext cx="3214574" cy="2565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743" y="2424419"/>
            <a:ext cx="4112311" cy="2743200"/>
          </a:xfrm>
          <a:prstGeom prst="rect">
            <a:avLst/>
          </a:prstGeom>
        </p:spPr>
      </p:pic>
      <p:pic>
        <p:nvPicPr>
          <p:cNvPr id="7" name="Imagen 6" descr="C:\Users\pagad\Downloads\10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4" y="1891761"/>
            <a:ext cx="3488635" cy="2697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5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8" y="263203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587229" y="1278876"/>
            <a:ext cx="11341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MECANISMOS DE COMUNICACIÓN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06" y="2212032"/>
            <a:ext cx="4993552" cy="38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6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157057" y="107981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LIDERAZGO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64" y="2248614"/>
            <a:ext cx="4556793" cy="34139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662" y="2260921"/>
            <a:ext cx="4516357" cy="33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9" y="271592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175" y="2015523"/>
            <a:ext cx="2621142" cy="35044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23" y="2195294"/>
            <a:ext cx="3551361" cy="26619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838" y="1675177"/>
            <a:ext cx="4236283" cy="3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724150" y="1824335"/>
            <a:ext cx="6743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GESTION ACADÉMICA</a:t>
            </a:r>
          </a:p>
        </p:txBody>
      </p:sp>
    </p:spTree>
    <p:extLst>
      <p:ext uri="{BB962C8B-B14F-4D97-AF65-F5344CB8AC3E}">
        <p14:creationId xmlns:p14="http://schemas.microsoft.com/office/powerpoint/2010/main" val="16704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79981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2114527" y="1869522"/>
            <a:ext cx="8048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ALONSO MORA</a:t>
            </a:r>
          </a:p>
          <a:p>
            <a:pPr algn="ctr"/>
            <a:r>
              <a:rPr lang="es-CO" sz="7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Delegado de la SEM</a:t>
            </a:r>
          </a:p>
        </p:txBody>
      </p:sp>
    </p:spTree>
    <p:extLst>
      <p:ext uri="{BB962C8B-B14F-4D97-AF65-F5344CB8AC3E}">
        <p14:creationId xmlns:p14="http://schemas.microsoft.com/office/powerpoint/2010/main" val="19552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888802" y="1097377"/>
            <a:ext cx="69896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7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COBERTURA 2022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80395"/>
              </p:ext>
            </p:extLst>
          </p:nvPr>
        </p:nvGraphicFramePr>
        <p:xfrm>
          <a:off x="1770078" y="2119793"/>
          <a:ext cx="8531605" cy="3559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3357">
                  <a:extLst>
                    <a:ext uri="{9D8B030D-6E8A-4147-A177-3AD203B41FA5}">
                      <a16:colId xmlns:a16="http://schemas.microsoft.com/office/drawing/2014/main" val="955583900"/>
                    </a:ext>
                  </a:extLst>
                </a:gridCol>
                <a:gridCol w="1483204">
                  <a:extLst>
                    <a:ext uri="{9D8B030D-6E8A-4147-A177-3AD203B41FA5}">
                      <a16:colId xmlns:a16="http://schemas.microsoft.com/office/drawing/2014/main" val="833410669"/>
                    </a:ext>
                  </a:extLst>
                </a:gridCol>
                <a:gridCol w="1678348">
                  <a:extLst>
                    <a:ext uri="{9D8B030D-6E8A-4147-A177-3AD203B41FA5}">
                      <a16:colId xmlns:a16="http://schemas.microsoft.com/office/drawing/2014/main" val="3047614426"/>
                    </a:ext>
                  </a:extLst>
                </a:gridCol>
                <a:gridCol w="1678348">
                  <a:extLst>
                    <a:ext uri="{9D8B030D-6E8A-4147-A177-3AD203B41FA5}">
                      <a16:colId xmlns:a16="http://schemas.microsoft.com/office/drawing/2014/main" val="2829168426"/>
                    </a:ext>
                  </a:extLst>
                </a:gridCol>
                <a:gridCol w="1678348">
                  <a:extLst>
                    <a:ext uri="{9D8B030D-6E8A-4147-A177-3AD203B41FA5}">
                      <a16:colId xmlns:a16="http://schemas.microsoft.com/office/drawing/2014/main" val="3540512795"/>
                    </a:ext>
                  </a:extLst>
                </a:gridCol>
              </a:tblGrid>
              <a:tr h="7676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SEDE</a:t>
                      </a:r>
                    </a:p>
                    <a:p>
                      <a:pPr marL="0" algn="ctr" defTabSz="914400" rtl="0" eaLnBrk="1" fontAlgn="ctr" latinLnBrk="0" hangingPunct="1"/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CENTRAL</a:t>
                      </a:r>
                    </a:p>
                    <a:p>
                      <a:pPr marL="0" algn="ctr" defTabSz="914400" rtl="0" eaLnBrk="1" fontAlgn="ctr" latinLnBrk="0" hangingPunct="1"/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ROJAS</a:t>
                      </a:r>
                    </a:p>
                    <a:p>
                      <a:pPr marL="0" algn="ctr" defTabSz="914400" rtl="0" eaLnBrk="1" fontAlgn="ctr" latinLnBrk="0" hangingPunct="1"/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CIUDAD ARMENIA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FUNDANZA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87171"/>
                  </a:ext>
                </a:extLst>
              </a:tr>
              <a:tr h="5154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PREESCOLAR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94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25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665410"/>
                  </a:ext>
                </a:extLst>
              </a:tr>
              <a:tr h="388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460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14980"/>
                  </a:ext>
                </a:extLst>
              </a:tr>
              <a:tr h="388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545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52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34616"/>
                  </a:ext>
                </a:extLst>
              </a:tr>
              <a:tr h="388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98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45284"/>
                  </a:ext>
                </a:extLst>
              </a:tr>
              <a:tr h="388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894</a:t>
                      </a:r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554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579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482613"/>
                  </a:ext>
                </a:extLst>
              </a:tr>
              <a:tr h="388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138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277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4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9" y="246425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857761" y="1306315"/>
            <a:ext cx="6772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PEDAGÓGICO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46" y="2145755"/>
            <a:ext cx="8867950" cy="36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9" y="246425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441" y="2286950"/>
            <a:ext cx="4644439" cy="3098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37" y="2286950"/>
            <a:ext cx="4639726" cy="30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181082" y="1955314"/>
            <a:ext cx="79155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PRÁCTICAS PEDAGÓGICAS</a:t>
            </a:r>
            <a:endParaRPr lang="es-CO" sz="9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1639857" y="1339422"/>
            <a:ext cx="9383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CREACIÓN </a:t>
            </a:r>
          </a:p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ESPACIOS </a:t>
            </a:r>
          </a:p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EXTRAESCOLARES</a:t>
            </a:r>
          </a:p>
        </p:txBody>
      </p:sp>
    </p:spTree>
    <p:extLst>
      <p:ext uri="{BB962C8B-B14F-4D97-AF65-F5344CB8AC3E}">
        <p14:creationId xmlns:p14="http://schemas.microsoft.com/office/powerpoint/2010/main" val="35340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7" y="237096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02" y="2733562"/>
            <a:ext cx="5288916" cy="29750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71" y="1443147"/>
            <a:ext cx="4775707" cy="35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528318" y="1597220"/>
            <a:ext cx="79914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DESEMPEÑO ACADÉMICO</a:t>
            </a:r>
          </a:p>
        </p:txBody>
      </p:sp>
    </p:spTree>
    <p:extLst>
      <p:ext uri="{BB962C8B-B14F-4D97-AF65-F5344CB8AC3E}">
        <p14:creationId xmlns:p14="http://schemas.microsoft.com/office/powerpoint/2010/main" val="26449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35" y="1374023"/>
            <a:ext cx="3712640" cy="24730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814" y="2003197"/>
            <a:ext cx="4746632" cy="31644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2" y="3938458"/>
            <a:ext cx="3956068" cy="26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218603" y="1184822"/>
            <a:ext cx="7840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PROMEDIO GLOBAL 2022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C4307E8-A3C7-47A2-2BEB-58658A51E9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146445"/>
              </p:ext>
            </p:extLst>
          </p:nvPr>
        </p:nvGraphicFramePr>
        <p:xfrm>
          <a:off x="1206230" y="1906622"/>
          <a:ext cx="10029217" cy="406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653F767-AA8D-49D7-9398-D1519FFBF1C4}"/>
              </a:ext>
            </a:extLst>
          </p:cNvPr>
          <p:cNvSpPr txBox="1"/>
          <p:nvPr/>
        </p:nvSpPr>
        <p:spPr>
          <a:xfrm>
            <a:off x="1798413" y="6046410"/>
            <a:ext cx="40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(5) en Armenia</a:t>
            </a:r>
          </a:p>
        </p:txBody>
      </p:sp>
    </p:spTree>
    <p:extLst>
      <p:ext uri="{BB962C8B-B14F-4D97-AF65-F5344CB8AC3E}">
        <p14:creationId xmlns:p14="http://schemas.microsoft.com/office/powerpoint/2010/main" val="9981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1910153" y="1194549"/>
            <a:ext cx="7840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PROMEDIO GLOBAL 2022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53" t="3156" r="3198" b="4814"/>
          <a:stretch/>
        </p:blipFill>
        <p:spPr>
          <a:xfrm>
            <a:off x="1313234" y="2227633"/>
            <a:ext cx="6299823" cy="34358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5605" t="16950" r="3209" b="11695"/>
          <a:stretch/>
        </p:blipFill>
        <p:spPr>
          <a:xfrm>
            <a:off x="7781124" y="3384353"/>
            <a:ext cx="3988342" cy="11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578528" y="1503377"/>
            <a:ext cx="8924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</a:t>
            </a:r>
          </a:p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CONVOCATORIA</a:t>
            </a:r>
          </a:p>
        </p:txBody>
      </p:sp>
    </p:spTree>
    <p:extLst>
      <p:ext uri="{BB962C8B-B14F-4D97-AF65-F5344CB8AC3E}">
        <p14:creationId xmlns:p14="http://schemas.microsoft.com/office/powerpoint/2010/main" val="8645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96759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700337" y="1449961"/>
            <a:ext cx="6791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REPROBACIÓN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34517C1-2DED-EB88-8C55-BEF908F26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90058"/>
              </p:ext>
            </p:extLst>
          </p:nvPr>
        </p:nvGraphicFramePr>
        <p:xfrm>
          <a:off x="1532794" y="2630854"/>
          <a:ext cx="9212092" cy="28575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40477">
                  <a:extLst>
                    <a:ext uri="{9D8B030D-6E8A-4147-A177-3AD203B41FA5}">
                      <a16:colId xmlns:a16="http://schemas.microsoft.com/office/drawing/2014/main" val="2864235767"/>
                    </a:ext>
                  </a:extLst>
                </a:gridCol>
                <a:gridCol w="2217906">
                  <a:extLst>
                    <a:ext uri="{9D8B030D-6E8A-4147-A177-3AD203B41FA5}">
                      <a16:colId xmlns:a16="http://schemas.microsoft.com/office/drawing/2014/main" val="34999623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77807292"/>
                    </a:ext>
                  </a:extLst>
                </a:gridCol>
                <a:gridCol w="1867709">
                  <a:extLst>
                    <a:ext uri="{9D8B030D-6E8A-4147-A177-3AD203B41FA5}">
                      <a16:colId xmlns:a16="http://schemas.microsoft.com/office/drawing/2014/main" val="35386942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SEDES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APROBARON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REPROBARON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</a:rPr>
                        <a:t>PORCENTAJE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702763"/>
                  </a:ext>
                </a:extLst>
              </a:tr>
              <a:tr h="2279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PRINCIPAL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861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>
                          <a:effectLst/>
                        </a:rPr>
                        <a:t>55</a:t>
                      </a:r>
                      <a:endParaRPr lang="es-CO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>
                          <a:effectLst/>
                        </a:rPr>
                        <a:t>6%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463343"/>
                  </a:ext>
                </a:extLst>
              </a:tr>
              <a:tr h="3921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 err="1">
                          <a:effectLst/>
                        </a:rPr>
                        <a:t>FUNDANZA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526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 dirty="0">
                          <a:effectLst/>
                        </a:rPr>
                        <a:t>17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>
                          <a:effectLst/>
                        </a:rPr>
                        <a:t>3%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559345"/>
                  </a:ext>
                </a:extLst>
              </a:tr>
              <a:tr h="379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ROJAS PINILLA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545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 dirty="0">
                          <a:effectLst/>
                        </a:rPr>
                        <a:t>3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>
                          <a:effectLst/>
                        </a:rPr>
                        <a:t>1%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094063"/>
                  </a:ext>
                </a:extLst>
              </a:tr>
              <a:tr h="3501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CIUDAD ARMENIA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230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 dirty="0">
                          <a:effectLst/>
                        </a:rPr>
                        <a:t>4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>
                          <a:effectLst/>
                        </a:rPr>
                        <a:t>2%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784870"/>
                  </a:ext>
                </a:extLst>
              </a:tr>
              <a:tr h="3793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>
                          <a:effectLst/>
                        </a:rPr>
                        <a:t>PROGRAMA  FORMACION </a:t>
                      </a:r>
                      <a:endParaRPr lang="es-CO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259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>
                          <a:effectLst/>
                        </a:rPr>
                        <a:t> </a:t>
                      </a:r>
                      <a:endParaRPr lang="es-CO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</a:rPr>
                        <a:t>0%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09584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>
                          <a:effectLst/>
                        </a:rPr>
                        <a:t>TOTAL  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>
                          <a:effectLst/>
                        </a:rPr>
                        <a:t>2421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>
                          <a:effectLst/>
                        </a:rPr>
                        <a:t>79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3%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637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842B336-E995-E471-E464-CC5EFB718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845888"/>
              </p:ext>
            </p:extLst>
          </p:nvPr>
        </p:nvGraphicFramePr>
        <p:xfrm>
          <a:off x="1592093" y="2521902"/>
          <a:ext cx="9007813" cy="2996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5933">
                  <a:extLst>
                    <a:ext uri="{9D8B030D-6E8A-4147-A177-3AD203B41FA5}">
                      <a16:colId xmlns:a16="http://schemas.microsoft.com/office/drawing/2014/main" val="4050620666"/>
                    </a:ext>
                  </a:extLst>
                </a:gridCol>
                <a:gridCol w="959838">
                  <a:extLst>
                    <a:ext uri="{9D8B030D-6E8A-4147-A177-3AD203B41FA5}">
                      <a16:colId xmlns:a16="http://schemas.microsoft.com/office/drawing/2014/main" val="1025213342"/>
                    </a:ext>
                  </a:extLst>
                </a:gridCol>
                <a:gridCol w="1780162">
                  <a:extLst>
                    <a:ext uri="{9D8B030D-6E8A-4147-A177-3AD203B41FA5}">
                      <a16:colId xmlns:a16="http://schemas.microsoft.com/office/drawing/2014/main" val="2693516752"/>
                    </a:ext>
                  </a:extLst>
                </a:gridCol>
                <a:gridCol w="3861880">
                  <a:extLst>
                    <a:ext uri="{9D8B030D-6E8A-4147-A177-3AD203B41FA5}">
                      <a16:colId xmlns:a16="http://schemas.microsoft.com/office/drawing/2014/main" val="1132698484"/>
                    </a:ext>
                  </a:extLst>
                </a:gridCol>
              </a:tblGrid>
              <a:tr h="5147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SEDES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PC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Matricula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Estudiantes por computador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4684"/>
                  </a:ext>
                </a:extLst>
              </a:tr>
              <a:tr h="4661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CENTRAL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115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999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>
                          <a:effectLst/>
                        </a:rPr>
                        <a:t>9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70948"/>
                  </a:ext>
                </a:extLst>
              </a:tr>
              <a:tr h="4661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ROJAS PINILLA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30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555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18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251079"/>
                  </a:ext>
                </a:extLst>
              </a:tr>
              <a:tr h="4941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>
                          <a:effectLst/>
                        </a:rPr>
                        <a:t>CIUDAD ARMENIA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3</a:t>
                      </a:r>
                      <a:r>
                        <a:rPr lang="es-CO" sz="2400" u="none" strike="noStrike" dirty="0" smtClean="0">
                          <a:effectLst/>
                        </a:rPr>
                        <a:t>0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232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 smtClean="0">
                          <a:effectLst/>
                        </a:rPr>
                        <a:t>8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551493"/>
                  </a:ext>
                </a:extLst>
              </a:tr>
              <a:tr h="4102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 err="1">
                          <a:effectLst/>
                        </a:rPr>
                        <a:t>FUNDANZA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 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526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>
                          <a:effectLst/>
                        </a:rPr>
                        <a:t> 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688860"/>
                  </a:ext>
                </a:extLst>
              </a:tr>
              <a:tr h="6446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 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175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2312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717187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0A641980-13EF-F903-89AB-03DC9E39E127}"/>
              </a:ext>
            </a:extLst>
          </p:cNvPr>
          <p:cNvSpPr/>
          <p:nvPr/>
        </p:nvSpPr>
        <p:spPr>
          <a:xfrm>
            <a:off x="573932" y="1602626"/>
            <a:ext cx="11363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ESTUDIANTE PROMEDIO POR COMPUTADOR</a:t>
            </a:r>
          </a:p>
        </p:txBody>
      </p:sp>
    </p:spTree>
    <p:extLst>
      <p:ext uri="{BB962C8B-B14F-4D97-AF65-F5344CB8AC3E}">
        <p14:creationId xmlns:p14="http://schemas.microsoft.com/office/powerpoint/2010/main" val="38983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865326" y="1186468"/>
            <a:ext cx="89145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ACCESO A INTERNET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86" y="2227352"/>
            <a:ext cx="7346336" cy="33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980888" y="1146924"/>
            <a:ext cx="6791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SPELLING BEE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41" y="2288619"/>
            <a:ext cx="5020618" cy="37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922164" y="1230814"/>
            <a:ext cx="6791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823" y="2914978"/>
            <a:ext cx="4130633" cy="27559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1" y="2554253"/>
            <a:ext cx="6471070" cy="25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987206" y="1220023"/>
            <a:ext cx="830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EVALUAR PARA AVANZAR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963" y="2120378"/>
            <a:ext cx="7999751" cy="35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96759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17" y="1652243"/>
            <a:ext cx="4814923" cy="21697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195" y="1652243"/>
            <a:ext cx="4815216" cy="2169722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270179"/>
              </p:ext>
            </p:extLst>
          </p:nvPr>
        </p:nvGraphicFramePr>
        <p:xfrm>
          <a:off x="2504114" y="4324389"/>
          <a:ext cx="7467599" cy="120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9325">
                  <a:extLst>
                    <a:ext uri="{9D8B030D-6E8A-4147-A177-3AD203B41FA5}">
                      <a16:colId xmlns:a16="http://schemas.microsoft.com/office/drawing/2014/main" val="2620174473"/>
                    </a:ext>
                  </a:extLst>
                </a:gridCol>
                <a:gridCol w="2508274">
                  <a:extLst>
                    <a:ext uri="{9D8B030D-6E8A-4147-A177-3AD203B41FA5}">
                      <a16:colId xmlns:a16="http://schemas.microsoft.com/office/drawing/2014/main" val="174430565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u="none" strike="noStrike" dirty="0">
                          <a:effectLst/>
                        </a:rPr>
                        <a:t>ESTADO DE PRESENTACION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u="none" strike="noStrike">
                          <a:effectLst/>
                        </a:rPr>
                        <a:t>PORCENTAJE</a:t>
                      </a:r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0966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u="none" strike="noStrike" dirty="0">
                          <a:effectLst/>
                        </a:rPr>
                        <a:t>Estudiantes Inscritos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400" u="none" strike="noStrike" dirty="0">
                          <a:effectLst/>
                        </a:rPr>
                        <a:t>100%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7058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Estudiantes que presentaron la prueba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400" u="none" strike="noStrike" dirty="0">
                          <a:effectLst/>
                        </a:rPr>
                        <a:t>98%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4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2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417863" y="1236801"/>
            <a:ext cx="8034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COMUNITARIA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27" y="2184349"/>
            <a:ext cx="3407959" cy="2834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665" y="2190973"/>
            <a:ext cx="2292295" cy="28897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239" y="2330790"/>
            <a:ext cx="3926164" cy="28226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299" y="5135506"/>
            <a:ext cx="9163082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417863" y="1236801"/>
            <a:ext cx="8034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COMUNITARIA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26" y="2234429"/>
            <a:ext cx="4188054" cy="393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97" y="2234429"/>
            <a:ext cx="4456317" cy="380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1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887647" y="1220023"/>
            <a:ext cx="6791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41055"/>
              </p:ext>
            </p:extLst>
          </p:nvPr>
        </p:nvGraphicFramePr>
        <p:xfrm>
          <a:off x="2292350" y="2543462"/>
          <a:ext cx="7849940" cy="2456376"/>
        </p:xfrm>
        <a:graphic>
          <a:graphicData uri="http://schemas.openxmlformats.org/drawingml/2006/table">
            <a:tbl>
              <a:tblPr/>
              <a:tblGrid>
                <a:gridCol w="2103663">
                  <a:extLst>
                    <a:ext uri="{9D8B030D-6E8A-4147-A177-3AD203B41FA5}">
                      <a16:colId xmlns:a16="http://schemas.microsoft.com/office/drawing/2014/main" val="4175411305"/>
                    </a:ext>
                  </a:extLst>
                </a:gridCol>
                <a:gridCol w="1931232">
                  <a:extLst>
                    <a:ext uri="{9D8B030D-6E8A-4147-A177-3AD203B41FA5}">
                      <a16:colId xmlns:a16="http://schemas.microsoft.com/office/drawing/2014/main" val="3033075739"/>
                    </a:ext>
                  </a:extLst>
                </a:gridCol>
                <a:gridCol w="1694139">
                  <a:extLst>
                    <a:ext uri="{9D8B030D-6E8A-4147-A177-3AD203B41FA5}">
                      <a16:colId xmlns:a16="http://schemas.microsoft.com/office/drawing/2014/main" val="3258576718"/>
                    </a:ext>
                  </a:extLst>
                </a:gridCol>
                <a:gridCol w="2120906">
                  <a:extLst>
                    <a:ext uri="{9D8B030D-6E8A-4147-A177-3AD203B41FA5}">
                      <a16:colId xmlns:a16="http://schemas.microsoft.com/office/drawing/2014/main" val="3183557026"/>
                    </a:ext>
                  </a:extLst>
                </a:gridCol>
              </a:tblGrid>
              <a:tr h="3963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MATRICULA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ALMUERZO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REFRIGERIO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82550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980286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ROJAS PINILLA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21357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CIUDAD ARMENIA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3404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FUNDANZA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926230"/>
                  </a:ext>
                </a:extLst>
              </a:tr>
              <a:tr h="4120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TOTAL 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51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7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9197" t="20238" r="35422" b="50445"/>
          <a:stretch/>
        </p:blipFill>
        <p:spPr>
          <a:xfrm rot="21540000">
            <a:off x="1547087" y="1467713"/>
            <a:ext cx="4925755" cy="22957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670" y="1302336"/>
            <a:ext cx="3774238" cy="45884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033" y="3930995"/>
            <a:ext cx="4448930" cy="26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886074" y="1585982"/>
            <a:ext cx="6791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ATENCION A LA POBLACION CON NEE</a:t>
            </a:r>
          </a:p>
        </p:txBody>
      </p:sp>
    </p:spTree>
    <p:extLst>
      <p:ext uri="{BB962C8B-B14F-4D97-AF65-F5344CB8AC3E}">
        <p14:creationId xmlns:p14="http://schemas.microsoft.com/office/powerpoint/2010/main" val="13720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698" y="1372664"/>
            <a:ext cx="8336604" cy="48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8560" y="1428282"/>
            <a:ext cx="7548829" cy="44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4" y="24328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62" y="4153729"/>
            <a:ext cx="3731075" cy="21033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761" y="1564523"/>
            <a:ext cx="2842635" cy="3779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488" y="2863484"/>
            <a:ext cx="2889682" cy="29752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601" y="1421910"/>
            <a:ext cx="330431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862479" y="1336788"/>
            <a:ext cx="6791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DESERCIÓN ESCOLAR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220B57C-2915-F4A6-519F-0EC6C1116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44098"/>
              </p:ext>
            </p:extLst>
          </p:nvPr>
        </p:nvGraphicFramePr>
        <p:xfrm>
          <a:off x="1532794" y="2480553"/>
          <a:ext cx="9212092" cy="285619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40477">
                  <a:extLst>
                    <a:ext uri="{9D8B030D-6E8A-4147-A177-3AD203B41FA5}">
                      <a16:colId xmlns:a16="http://schemas.microsoft.com/office/drawing/2014/main" val="2864235767"/>
                    </a:ext>
                  </a:extLst>
                </a:gridCol>
                <a:gridCol w="2217906">
                  <a:extLst>
                    <a:ext uri="{9D8B030D-6E8A-4147-A177-3AD203B41FA5}">
                      <a16:colId xmlns:a16="http://schemas.microsoft.com/office/drawing/2014/main" val="34999623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77807292"/>
                    </a:ext>
                  </a:extLst>
                </a:gridCol>
                <a:gridCol w="1867709">
                  <a:extLst>
                    <a:ext uri="{9D8B030D-6E8A-4147-A177-3AD203B41FA5}">
                      <a16:colId xmlns:a16="http://schemas.microsoft.com/office/drawing/2014/main" val="3538694258"/>
                    </a:ext>
                  </a:extLst>
                </a:gridCol>
              </a:tblGrid>
              <a:tr h="5241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SEDES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APROBARON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REPROBARON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</a:rPr>
                        <a:t>PORCENTAJE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702763"/>
                  </a:ext>
                </a:extLst>
              </a:tr>
              <a:tr h="2279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PRINCIPAL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861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463343"/>
                  </a:ext>
                </a:extLst>
              </a:tr>
              <a:tr h="3921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 err="1">
                          <a:effectLst/>
                        </a:rPr>
                        <a:t>FUNDANZA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526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559345"/>
                  </a:ext>
                </a:extLst>
              </a:tr>
              <a:tr h="379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ROJAS PINILLA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545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094063"/>
                  </a:ext>
                </a:extLst>
              </a:tr>
              <a:tr h="3501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CIUDAD ARMENIA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230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784870"/>
                  </a:ext>
                </a:extLst>
              </a:tr>
              <a:tr h="3793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>
                          <a:effectLst/>
                        </a:rPr>
                        <a:t>PROGRAMA  FORMACION </a:t>
                      </a:r>
                      <a:endParaRPr lang="es-CO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259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09584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 dirty="0">
                          <a:effectLst/>
                        </a:rPr>
                        <a:t>TOTAL  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u="none" strike="noStrike" dirty="0">
                          <a:effectLst/>
                        </a:rPr>
                        <a:t>2421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637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4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990724" y="1306185"/>
            <a:ext cx="8562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ADMINISTRATIVA Y FINANCIERA</a:t>
            </a:r>
          </a:p>
        </p:txBody>
      </p:sp>
    </p:spTree>
    <p:extLst>
      <p:ext uri="{BB962C8B-B14F-4D97-AF65-F5344CB8AC3E}">
        <p14:creationId xmlns:p14="http://schemas.microsoft.com/office/powerpoint/2010/main" val="6863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000452" y="1169998"/>
            <a:ext cx="8562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GIRO GRATUIDAD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CBFDB6B-6999-887E-5B5D-E0E308C0A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85068"/>
              </p:ext>
            </p:extLst>
          </p:nvPr>
        </p:nvGraphicFramePr>
        <p:xfrm>
          <a:off x="2447891" y="2381067"/>
          <a:ext cx="7668098" cy="390906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354598">
                  <a:extLst>
                    <a:ext uri="{9D8B030D-6E8A-4147-A177-3AD203B41FA5}">
                      <a16:colId xmlns:a16="http://schemas.microsoft.com/office/drawing/2014/main" val="809224504"/>
                    </a:ext>
                  </a:extLst>
                </a:gridCol>
                <a:gridCol w="6313500">
                  <a:extLst>
                    <a:ext uri="{9D8B030D-6E8A-4147-A177-3AD203B41FA5}">
                      <a16:colId xmlns:a16="http://schemas.microsoft.com/office/drawing/2014/main" val="3658134581"/>
                    </a:ext>
                  </a:extLst>
                </a:gridCol>
              </a:tblGrid>
              <a:tr h="30885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O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AÑO                                                            VALOR</a:t>
                      </a:r>
                      <a:endParaRPr lang="es-CO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711553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 dirty="0">
                          <a:effectLst/>
                        </a:rPr>
                        <a:t>2015</a:t>
                      </a:r>
                      <a:endParaRPr lang="es-CO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$280.015.271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778161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 dirty="0">
                          <a:effectLst/>
                        </a:rPr>
                        <a:t>2016</a:t>
                      </a:r>
                      <a:endParaRPr lang="es-CO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$309.850.260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938922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2017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$281.949.668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912726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2018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$218.886.759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467522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2019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$ 199.949.439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395451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2020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$200.077.872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543261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2021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$187.623.380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446446"/>
                  </a:ext>
                </a:extLst>
              </a:tr>
              <a:tr h="308853"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u="none" strike="noStrike">
                          <a:effectLst/>
                        </a:rPr>
                        <a:t>2022</a:t>
                      </a:r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2800" u="none" strike="noStrike" kern="1200" dirty="0" smtClean="0">
                          <a:effectLst/>
                        </a:rPr>
                        <a:t>$174.854.585</a:t>
                      </a:r>
                      <a:endParaRPr lang="es-CO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22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7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909090" y="1675593"/>
            <a:ext cx="6096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GIRO </a:t>
            </a:r>
            <a:r>
              <a:rPr lang="es-CO" sz="4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GRATUIDAD 2022</a:t>
            </a:r>
            <a:endParaRPr lang="es-CO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55981"/>
              </p:ext>
            </p:extLst>
          </p:nvPr>
        </p:nvGraphicFramePr>
        <p:xfrm>
          <a:off x="1948986" y="2855356"/>
          <a:ext cx="8017135" cy="1632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3857">
                  <a:extLst>
                    <a:ext uri="{9D8B030D-6E8A-4147-A177-3AD203B41FA5}">
                      <a16:colId xmlns:a16="http://schemas.microsoft.com/office/drawing/2014/main" val="3077948034"/>
                    </a:ext>
                  </a:extLst>
                </a:gridCol>
                <a:gridCol w="3923278">
                  <a:extLst>
                    <a:ext uri="{9D8B030D-6E8A-4147-A177-3AD203B41FA5}">
                      <a16:colId xmlns:a16="http://schemas.microsoft.com/office/drawing/2014/main" val="2120795007"/>
                    </a:ext>
                  </a:extLst>
                </a:gridCol>
              </a:tblGrid>
              <a:tr h="9716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u="none" strike="noStrike" dirty="0">
                          <a:effectLst/>
                        </a:rPr>
                        <a:t>TRANSFERENCIA DE GRATUIDAD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u="none" strike="noStrike" dirty="0">
                          <a:effectLst/>
                        </a:rPr>
                        <a:t>EJECUTADO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54728"/>
                  </a:ext>
                </a:extLst>
              </a:tr>
              <a:tr h="6610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u="none" strike="noStrike" dirty="0">
                          <a:effectLst/>
                        </a:rPr>
                        <a:t>$174.854.585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u="none" strike="noStrike" dirty="0">
                          <a:effectLst/>
                        </a:rPr>
                        <a:t>$</a:t>
                      </a:r>
                      <a:r>
                        <a:rPr lang="es-CO" sz="3200" u="none" strike="noStrike" dirty="0" smtClean="0">
                          <a:effectLst/>
                        </a:rPr>
                        <a:t>169.419.134</a:t>
                      </a:r>
                      <a:endParaRPr lang="es-CO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51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7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7" y="184585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280454" y="1136141"/>
            <a:ext cx="5355312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INGRESOS 2022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45872"/>
              </p:ext>
            </p:extLst>
          </p:nvPr>
        </p:nvGraphicFramePr>
        <p:xfrm>
          <a:off x="1124987" y="1782472"/>
          <a:ext cx="9942025" cy="4032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813">
                  <a:extLst>
                    <a:ext uri="{9D8B030D-6E8A-4147-A177-3AD203B41FA5}">
                      <a16:colId xmlns:a16="http://schemas.microsoft.com/office/drawing/2014/main" val="1608210038"/>
                    </a:ext>
                  </a:extLst>
                </a:gridCol>
                <a:gridCol w="3088747">
                  <a:extLst>
                    <a:ext uri="{9D8B030D-6E8A-4147-A177-3AD203B41FA5}">
                      <a16:colId xmlns:a16="http://schemas.microsoft.com/office/drawing/2014/main" val="2717932596"/>
                    </a:ext>
                  </a:extLst>
                </a:gridCol>
                <a:gridCol w="2261465">
                  <a:extLst>
                    <a:ext uri="{9D8B030D-6E8A-4147-A177-3AD203B41FA5}">
                      <a16:colId xmlns:a16="http://schemas.microsoft.com/office/drawing/2014/main" val="3787609035"/>
                    </a:ext>
                  </a:extLst>
                </a:gridCol>
              </a:tblGrid>
              <a:tr h="3404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RUBRO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EJECUTADO Y PAGADO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PARTICIPACION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44754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Certificados y Constancias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$2.423.000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1%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34603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Concesión local cafetería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$9.796.800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2%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294116"/>
                  </a:ext>
                </a:extLst>
              </a:tr>
              <a:tr h="5187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Formación Complementaria Escuelas Normales Superiores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$63.343.000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15%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590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Transferencias Municipales - SGP Calidad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$29.423.034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7%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460080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Transferencias Nacionales - SGP Gratuidad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$174.854.585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41%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07469"/>
                  </a:ext>
                </a:extLst>
              </a:tr>
              <a:tr h="4304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Transferencias Municipales- Otros recursos públicos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$21.852.255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>
                          <a:effectLst/>
                        </a:rPr>
                        <a:t>5%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46475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Transferencias Municipales- FOME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$8.263.202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2%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169136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 dirty="0">
                          <a:effectLst/>
                        </a:rPr>
                        <a:t>Rendimientos Financieros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$49.397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0%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002605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u="none" strike="noStrike">
                          <a:effectLst/>
                        </a:rPr>
                        <a:t>Recurso del Balance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117.435.840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u="none" strike="noStrike" dirty="0">
                          <a:effectLst/>
                        </a:rPr>
                        <a:t>27%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599647"/>
                  </a:ext>
                </a:extLst>
              </a:tr>
              <a:tr h="2202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</a:rPr>
                        <a:t>TOTAL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400" b="1" u="none" strike="noStrike" dirty="0">
                          <a:effectLst/>
                        </a:rPr>
                        <a:t>$427.441.113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400" b="1" u="none" strike="noStrike" dirty="0">
                          <a:effectLst/>
                        </a:rPr>
                        <a:t>100%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20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4" y="247998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347278" y="1784358"/>
            <a:ext cx="757689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EGRESOS 2022</a:t>
            </a:r>
          </a:p>
        </p:txBody>
      </p:sp>
    </p:spTree>
    <p:extLst>
      <p:ext uri="{BB962C8B-B14F-4D97-AF65-F5344CB8AC3E}">
        <p14:creationId xmlns:p14="http://schemas.microsoft.com/office/powerpoint/2010/main" val="27695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886075" y="195331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9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DIRECTIVA</a:t>
            </a:r>
          </a:p>
        </p:txBody>
      </p:sp>
    </p:spTree>
    <p:extLst>
      <p:ext uri="{BB962C8B-B14F-4D97-AF65-F5344CB8AC3E}">
        <p14:creationId xmlns:p14="http://schemas.microsoft.com/office/powerpoint/2010/main" val="25932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CB54C69-A056-438B-DD77-8CFC852BF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450640"/>
              </p:ext>
            </p:extLst>
          </p:nvPr>
        </p:nvGraphicFramePr>
        <p:xfrm>
          <a:off x="1526439" y="1426555"/>
          <a:ext cx="9091452" cy="425196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388180">
                  <a:extLst>
                    <a:ext uri="{9D8B030D-6E8A-4147-A177-3AD203B41FA5}">
                      <a16:colId xmlns:a16="http://schemas.microsoft.com/office/drawing/2014/main" val="105088489"/>
                    </a:ext>
                  </a:extLst>
                </a:gridCol>
                <a:gridCol w="2703272">
                  <a:extLst>
                    <a:ext uri="{9D8B030D-6E8A-4147-A177-3AD203B41FA5}">
                      <a16:colId xmlns:a16="http://schemas.microsoft.com/office/drawing/2014/main" val="1520796983"/>
                    </a:ext>
                  </a:extLst>
                </a:gridCol>
              </a:tblGrid>
              <a:tr h="2362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RUBRO</a:t>
                      </a:r>
                      <a:endParaRPr lang="es-CO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TOTAL EJECUTADO</a:t>
                      </a:r>
                      <a:endParaRPr lang="es-CO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36242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Materiales y suministros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$38.310.582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989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 dirty="0">
                          <a:effectLst/>
                        </a:rPr>
                        <a:t>Seguros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$540.736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96012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Arrendamiento de bienes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$4.909.525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85615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Gastos financieros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$312.951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4538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Honorarios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$25.882.000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45841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Remuneracion por servicios tecnicos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$6.201.000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20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s-MX" sz="1700" u="none" strike="noStrike">
                          <a:effectLst/>
                        </a:rPr>
                        <a:t>Servicios de telecomunicaciones (Internte, movil, telefono fijo)</a:t>
                      </a:r>
                      <a:endParaRPr lang="es-MX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$15.936.220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2307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MX" sz="1700" u="none" strike="noStrike" dirty="0">
                          <a:effectLst/>
                        </a:rPr>
                        <a:t>Servicios de Mantenimiento (computadores)</a:t>
                      </a:r>
                      <a:endParaRPr lang="es-MX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$4.440.100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496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Gastos imprevistos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$1.859.600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06248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Impuesto sobre vehiculos automotores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$63.000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791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Mantenimiento de Infraestructura Educativa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$71.455.339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94528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t"/>
                      <a:r>
                        <a:rPr lang="es-MX" sz="1700" u="none" strike="noStrike">
                          <a:effectLst/>
                        </a:rPr>
                        <a:t>Proyecto Democracia y formacion de lideres</a:t>
                      </a:r>
                      <a:endParaRPr lang="es-MX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$4.000.000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8972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>
                          <a:effectLst/>
                        </a:rPr>
                        <a:t>Proyecto Escolar ambiental PRAE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$914.000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42569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t"/>
                      <a:r>
                        <a:rPr lang="es-MX" sz="1700" u="none" strike="noStrike">
                          <a:effectLst/>
                        </a:rPr>
                        <a:t>Proyecto gestion del riesgo escolar -PEGER: Preparate para Pervivir</a:t>
                      </a:r>
                      <a:endParaRPr lang="es-MX" sz="17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$2.686.825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16973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t"/>
                      <a:r>
                        <a:rPr lang="es-CO" sz="1700" u="none" strike="noStrike" dirty="0">
                          <a:effectLst/>
                        </a:rPr>
                        <a:t>Proyecto Fortalecimiento TIC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O" sz="1700" u="none" strike="noStrike" dirty="0">
                          <a:effectLst/>
                        </a:rPr>
                        <a:t>$7.868.000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56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8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B876B1D-E75B-A542-4DB4-44FFCC6B1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69905"/>
              </p:ext>
            </p:extLst>
          </p:nvPr>
        </p:nvGraphicFramePr>
        <p:xfrm>
          <a:off x="1976229" y="1323699"/>
          <a:ext cx="8239542" cy="459310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909932">
                  <a:extLst>
                    <a:ext uri="{9D8B030D-6E8A-4147-A177-3AD203B41FA5}">
                      <a16:colId xmlns:a16="http://schemas.microsoft.com/office/drawing/2014/main" val="2590881127"/>
                    </a:ext>
                  </a:extLst>
                </a:gridCol>
                <a:gridCol w="3329610">
                  <a:extLst>
                    <a:ext uri="{9D8B030D-6E8A-4147-A177-3AD203B41FA5}">
                      <a16:colId xmlns:a16="http://schemas.microsoft.com/office/drawing/2014/main" val="76213509"/>
                    </a:ext>
                  </a:extLst>
                </a:gridCol>
              </a:tblGrid>
              <a:tr h="28419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RUBRO</a:t>
                      </a:r>
                      <a:endParaRPr lang="es-CO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6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TOTAL EJECUTADO Y PAGADO</a:t>
                      </a:r>
                      <a:endParaRPr lang="es-CO" sz="1600" b="1" u="none" strike="noStrike" kern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263237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Bilingüismo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$2.000.000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986235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Preescolar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$3.500.000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513835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Proyecto Primaria</a:t>
                      </a:r>
                      <a:endParaRPr lang="es-CO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$1.000.000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77263"/>
                  </a:ext>
                </a:extLst>
              </a:tr>
              <a:tr h="28419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Orientación Escolar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$1.000.000</a:t>
                      </a:r>
                      <a:endParaRPr lang="es-CO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583286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Proyecto hecho no palabras</a:t>
                      </a:r>
                      <a:endParaRPr lang="es-CO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$3.303.000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674350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ciencias sociales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$5.000.000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110831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lengua castellana 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$5.000.000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812922"/>
                  </a:ext>
                </a:extLst>
              </a:tr>
              <a:tr h="2179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matemática y dotación olimpiadas</a:t>
                      </a:r>
                      <a:endParaRPr lang="es-MX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$6.300.000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48095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ingles 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$1.546.100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012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educación física recreación y deportes</a:t>
                      </a:r>
                      <a:endParaRPr lang="es-MX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$8.730.800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612105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artística 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$1.000.000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121298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tecnológica 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$2.200.000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437719"/>
                  </a:ext>
                </a:extLst>
              </a:tr>
              <a:tr h="1913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 pedagógica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$24.714.200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661071"/>
                  </a:ext>
                </a:extLst>
              </a:tr>
              <a:tr h="12324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</a:t>
                      </a:r>
                      <a:r>
                        <a:rPr lang="es-CO" sz="1600" b="0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PFC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$42.812.540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068685"/>
                  </a:ext>
                </a:extLst>
              </a:tr>
              <a:tr h="2197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Proyecto acciones de mejoramiento escolar</a:t>
                      </a:r>
                      <a:endParaRPr lang="es-MX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$28.102.499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467674"/>
                  </a:ext>
                </a:extLst>
              </a:tr>
              <a:tr h="1689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Dotación Institucional de infraestructura educativa</a:t>
                      </a:r>
                      <a:endParaRPr lang="es-MX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$56.390.860</a:t>
                      </a:r>
                      <a:endParaRPr lang="es-C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87734"/>
                  </a:ext>
                </a:extLst>
              </a:tr>
              <a:tr h="1449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8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O" sz="18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18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$192.599.999</a:t>
                      </a:r>
                      <a:endParaRPr lang="es-CO" sz="18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0" marR="5800" marT="58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888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3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764220" y="1583021"/>
            <a:ext cx="90743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2022</a:t>
            </a:r>
          </a:p>
        </p:txBody>
      </p:sp>
    </p:spTree>
    <p:extLst>
      <p:ext uri="{BB962C8B-B14F-4D97-AF65-F5344CB8AC3E}">
        <p14:creationId xmlns:p14="http://schemas.microsoft.com/office/powerpoint/2010/main" val="3935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79" y="1414605"/>
            <a:ext cx="10086636" cy="35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02" y="1729697"/>
            <a:ext cx="10045733" cy="33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8" y="1996065"/>
            <a:ext cx="2140873" cy="28511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48" y="1996065"/>
            <a:ext cx="2204295" cy="289693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32071" y="1449962"/>
            <a:ext cx="319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ARREGLO TUBERÍA EN CAFETERÍA</a:t>
            </a:r>
            <a:endParaRPr lang="es-CO" sz="1600" dirty="0"/>
          </a:p>
        </p:txBody>
      </p:sp>
      <p:sp>
        <p:nvSpPr>
          <p:cNvPr id="9" name="Rectángulo 8"/>
          <p:cNvSpPr/>
          <p:nvPr/>
        </p:nvSpPr>
        <p:spPr>
          <a:xfrm>
            <a:off x="6471513" y="1111408"/>
            <a:ext cx="3754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CONSTRUCCION DE CAJA PARA MEDIDOR </a:t>
            </a:r>
            <a:endParaRPr lang="es-CO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13" y="4100293"/>
            <a:ext cx="2214481" cy="1741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659" y="1511739"/>
            <a:ext cx="2298391" cy="32006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357" y="1481761"/>
            <a:ext cx="2158353" cy="24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9" y="206053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75" y="1936189"/>
            <a:ext cx="2246236" cy="292060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4"/>
          <a:srcRect l="35052" t="12464" r="34258" b="14780"/>
          <a:stretch/>
        </p:blipFill>
        <p:spPr bwMode="auto">
          <a:xfrm>
            <a:off x="3297718" y="1936188"/>
            <a:ext cx="2290419" cy="2920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956997" y="1544300"/>
            <a:ext cx="4631140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CONSTRUCCION TAPA BAÑO DE NIÑAS PRIMER PISO</a:t>
            </a:r>
            <a:endParaRPr lang="es-CO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5"/>
          <a:srcRect l="38527" t="12372" r="38900" b="15510"/>
          <a:stretch/>
        </p:blipFill>
        <p:spPr bwMode="auto">
          <a:xfrm>
            <a:off x="6288551" y="1626230"/>
            <a:ext cx="1940575" cy="2274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6"/>
          <a:srcRect l="16632" t="13277" r="12933" b="14303"/>
          <a:stretch/>
        </p:blipFill>
        <p:spPr bwMode="auto">
          <a:xfrm>
            <a:off x="6793442" y="4025105"/>
            <a:ext cx="3726351" cy="1746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 rotWithShape="1">
          <a:blip r:embed="rId7"/>
          <a:srcRect l="35133" t="12071" r="35505" b="16414"/>
          <a:stretch/>
        </p:blipFill>
        <p:spPr bwMode="auto">
          <a:xfrm>
            <a:off x="8349317" y="761462"/>
            <a:ext cx="2329868" cy="3139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6239709" y="1233666"/>
            <a:ext cx="1892185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TECHO TERCER PISO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1" y="231220"/>
            <a:ext cx="11597388" cy="64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2" y="23122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990724" y="1306185"/>
            <a:ext cx="85629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41169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886075" y="195331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CO" sz="9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983" y="2052796"/>
            <a:ext cx="5087893" cy="38178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83909" y="1306979"/>
            <a:ext cx="7005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ORGANOS DEL GOBIERNO ESCOLAR</a:t>
            </a:r>
          </a:p>
        </p:txBody>
      </p:sp>
    </p:spTree>
    <p:extLst>
      <p:ext uri="{BB962C8B-B14F-4D97-AF65-F5344CB8AC3E}">
        <p14:creationId xmlns:p14="http://schemas.microsoft.com/office/powerpoint/2010/main" val="8093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741668" y="1357948"/>
            <a:ext cx="63829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RESIGNIFICACIÓN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051" y="2390443"/>
            <a:ext cx="4432176" cy="38286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825" y="2524667"/>
            <a:ext cx="4491695" cy="33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179117" y="2663200"/>
            <a:ext cx="991944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0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REQUERIMIENTOS</a:t>
            </a:r>
          </a:p>
        </p:txBody>
      </p:sp>
    </p:spTree>
    <p:extLst>
      <p:ext uri="{BB962C8B-B14F-4D97-AF65-F5344CB8AC3E}">
        <p14:creationId xmlns:p14="http://schemas.microsoft.com/office/powerpoint/2010/main" val="18388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agad\OneDrive\Escritorio\CONTABILIDAD\RENDICION CUENTAS PUBLICAS\Rendición de Cuentas PUBLICAS 2022\fondo norm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7" y="288370"/>
            <a:ext cx="11597387" cy="63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463491" y="1777833"/>
            <a:ext cx="9619108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JORNADA LABORAL </a:t>
            </a:r>
          </a:p>
          <a:p>
            <a:pPr algn="ctr"/>
            <a:r>
              <a:rPr lang="es-CO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</a:t>
            </a:r>
          </a:p>
          <a:p>
            <a:pPr algn="ctr"/>
            <a:r>
              <a:rPr lang="es-CO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ESCOLAR</a:t>
            </a:r>
          </a:p>
        </p:txBody>
      </p:sp>
    </p:spTree>
    <p:extLst>
      <p:ext uri="{BB962C8B-B14F-4D97-AF65-F5344CB8AC3E}">
        <p14:creationId xmlns:p14="http://schemas.microsoft.com/office/powerpoint/2010/main" val="20296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591</Words>
  <Application>Microsoft Office PowerPoint</Application>
  <PresentationFormat>Panorámica</PresentationFormat>
  <Paragraphs>319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Cambria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pagaduriaensq@outlook.es</dc:creator>
  <cp:lastModifiedBy>pagaduriaensq@outlook.es</cp:lastModifiedBy>
  <cp:revision>122</cp:revision>
  <dcterms:created xsi:type="dcterms:W3CDTF">2023-02-20T14:59:00Z</dcterms:created>
  <dcterms:modified xsi:type="dcterms:W3CDTF">2023-02-27T14:20:20Z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2023-02-23T00:26:56Z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c90be72a-eba5-4af7-ac17-11be43636201</vt:lpwstr>
  </property>
  <property fmtid="{D5CDD505-2E9C-101B-9397-08002B2CF9AE}" pid="7" name="MSIP_Label_defa4170-0d19-0005-0004-bc88714345d2_ActionId">
    <vt:lpwstr>395b5064-a4be-460b-a836-6aa7447cb175</vt:lpwstr>
  </property>
  <property fmtid="{D5CDD505-2E9C-101B-9397-08002B2CF9AE}" pid="8" name="MSIP_Label_defa4170-0d19-0005-0004-bc88714345d2_ContentBits">
    <vt:lpwstr>0</vt:lpwstr>
  </property>
</Properties>
</file>